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5.xml" ContentType="application/vnd.openxmlformats-officedocument.theme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6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theme/theme7.xml" ContentType="application/vnd.openxmlformats-officedocument.theme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theme/theme8.xml" ContentType="application/vnd.openxmlformats-officedocument.theme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  <p:sldMasterId id="2147483674" r:id="rId3"/>
    <p:sldMasterId id="2147483687" r:id="rId4"/>
    <p:sldMasterId id="2147483700" r:id="rId5"/>
    <p:sldMasterId id="2147483713" r:id="rId6"/>
    <p:sldMasterId id="2147483726" r:id="rId7"/>
    <p:sldMasterId id="2147483739" r:id="rId8"/>
    <p:sldMasterId id="2147483752" r:id="rId9"/>
  </p:sldMasterIdLst>
  <p:notesMasterIdLst>
    <p:notesMasterId r:id="rId35"/>
  </p:notesMasterIdLst>
  <p:sldIdLst>
    <p:sldId id="256" r:id="rId10"/>
    <p:sldId id="257" r:id="rId11"/>
    <p:sldId id="258" r:id="rId12"/>
    <p:sldId id="259" r:id="rId13"/>
    <p:sldId id="260" r:id="rId14"/>
    <p:sldId id="261" r:id="rId15"/>
    <p:sldId id="262" r:id="rId16"/>
    <p:sldId id="263" r:id="rId17"/>
    <p:sldId id="264" r:id="rId18"/>
    <p:sldId id="265" r:id="rId19"/>
    <p:sldId id="266" r:id="rId20"/>
    <p:sldId id="267" r:id="rId21"/>
    <p:sldId id="268" r:id="rId22"/>
    <p:sldId id="269" r:id="rId23"/>
    <p:sldId id="270" r:id="rId24"/>
    <p:sldId id="271" r:id="rId25"/>
    <p:sldId id="272" r:id="rId26"/>
    <p:sldId id="273" r:id="rId27"/>
    <p:sldId id="274" r:id="rId28"/>
    <p:sldId id="275" r:id="rId29"/>
    <p:sldId id="276" r:id="rId30"/>
    <p:sldId id="277" r:id="rId31"/>
    <p:sldId id="278" r:id="rId32"/>
    <p:sldId id="279" r:id="rId33"/>
    <p:sldId id="280" r:id="rId34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588"/>
  </p:normalViewPr>
  <p:slideViewPr>
    <p:cSldViewPr snapToGrid="0" snapToObjects="1">
      <p:cViewPr varScale="1">
        <p:scale>
          <a:sx n="143" d="100"/>
          <a:sy n="143" d="100"/>
        </p:scale>
        <p:origin x="760" y="-3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1.xml"/><Relationship Id="rId21" Type="http://schemas.openxmlformats.org/officeDocument/2006/relationships/slide" Target="slides/slide12.xml"/><Relationship Id="rId22" Type="http://schemas.openxmlformats.org/officeDocument/2006/relationships/slide" Target="slides/slide13.xml"/><Relationship Id="rId23" Type="http://schemas.openxmlformats.org/officeDocument/2006/relationships/slide" Target="slides/slide14.xml"/><Relationship Id="rId24" Type="http://schemas.openxmlformats.org/officeDocument/2006/relationships/slide" Target="slides/slide15.xml"/><Relationship Id="rId25" Type="http://schemas.openxmlformats.org/officeDocument/2006/relationships/slide" Target="slides/slide16.xml"/><Relationship Id="rId26" Type="http://schemas.openxmlformats.org/officeDocument/2006/relationships/slide" Target="slides/slide17.xml"/><Relationship Id="rId27" Type="http://schemas.openxmlformats.org/officeDocument/2006/relationships/slide" Target="slides/slide18.xml"/><Relationship Id="rId28" Type="http://schemas.openxmlformats.org/officeDocument/2006/relationships/slide" Target="slides/slide19.xml"/><Relationship Id="rId29" Type="http://schemas.openxmlformats.org/officeDocument/2006/relationships/slide" Target="slides/slide20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30" Type="http://schemas.openxmlformats.org/officeDocument/2006/relationships/slide" Target="slides/slide21.xml"/><Relationship Id="rId31" Type="http://schemas.openxmlformats.org/officeDocument/2006/relationships/slide" Target="slides/slide22.xml"/><Relationship Id="rId32" Type="http://schemas.openxmlformats.org/officeDocument/2006/relationships/slide" Target="slides/slide23.xml"/><Relationship Id="rId9" Type="http://schemas.openxmlformats.org/officeDocument/2006/relationships/slideMaster" Target="slideMasters/slideMaster9.xml"/><Relationship Id="rId6" Type="http://schemas.openxmlformats.org/officeDocument/2006/relationships/slideMaster" Target="slideMasters/slideMaster6.xml"/><Relationship Id="rId7" Type="http://schemas.openxmlformats.org/officeDocument/2006/relationships/slideMaster" Target="slideMasters/slideMaster7.xml"/><Relationship Id="rId8" Type="http://schemas.openxmlformats.org/officeDocument/2006/relationships/slideMaster" Target="slideMasters/slideMaster8.xml"/><Relationship Id="rId33" Type="http://schemas.openxmlformats.org/officeDocument/2006/relationships/slide" Target="slides/slide24.xml"/><Relationship Id="rId34" Type="http://schemas.openxmlformats.org/officeDocument/2006/relationships/slide" Target="slides/slide25.xml"/><Relationship Id="rId35" Type="http://schemas.openxmlformats.org/officeDocument/2006/relationships/notesMaster" Target="notesMasters/notesMaster1.xml"/><Relationship Id="rId36" Type="http://schemas.openxmlformats.org/officeDocument/2006/relationships/presProps" Target="presProps.xml"/><Relationship Id="rId10" Type="http://schemas.openxmlformats.org/officeDocument/2006/relationships/slide" Target="slides/slide1.xml"/><Relationship Id="rId11" Type="http://schemas.openxmlformats.org/officeDocument/2006/relationships/slide" Target="slides/slide2.xml"/><Relationship Id="rId12" Type="http://schemas.openxmlformats.org/officeDocument/2006/relationships/slide" Target="slides/slide3.xml"/><Relationship Id="rId13" Type="http://schemas.openxmlformats.org/officeDocument/2006/relationships/slide" Target="slides/slide4.xml"/><Relationship Id="rId14" Type="http://schemas.openxmlformats.org/officeDocument/2006/relationships/slide" Target="slides/slide5.xml"/><Relationship Id="rId15" Type="http://schemas.openxmlformats.org/officeDocument/2006/relationships/slide" Target="slides/slide6.xml"/><Relationship Id="rId16" Type="http://schemas.openxmlformats.org/officeDocument/2006/relationships/slide" Target="slides/slide7.xml"/><Relationship Id="rId17" Type="http://schemas.openxmlformats.org/officeDocument/2006/relationships/slide" Target="slides/slide8.xml"/><Relationship Id="rId18" Type="http://schemas.openxmlformats.org/officeDocument/2006/relationships/slide" Target="slides/slide9.xml"/><Relationship Id="rId19" Type="http://schemas.openxmlformats.org/officeDocument/2006/relationships/slide" Target="slides/slide10.xml"/><Relationship Id="rId37" Type="http://schemas.openxmlformats.org/officeDocument/2006/relationships/viewProps" Target="viewProps.xml"/><Relationship Id="rId38" Type="http://schemas.openxmlformats.org/officeDocument/2006/relationships/theme" Target="theme/theme1.xml"/><Relationship Id="rId3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PlaceHolder 1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s-GT" sz="2000">
                <a:latin typeface="Arial"/>
              </a:rPr>
              <a:t>Pulse para editar el formato de las notas</a:t>
            </a:r>
            <a:endParaRPr/>
          </a:p>
        </p:txBody>
      </p:sp>
      <p:sp>
        <p:nvSpPr>
          <p:cNvPr id="337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s-GT" sz="1400">
                <a:latin typeface="Times New Roman"/>
              </a:rPr>
              <a:t>&lt;encabezamiento&gt;</a:t>
            </a:r>
            <a:endParaRPr/>
          </a:p>
        </p:txBody>
      </p:sp>
      <p:sp>
        <p:nvSpPr>
          <p:cNvPr id="338" name="PlaceHolder 3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es-GT" sz="1400">
                <a:latin typeface="Times New Roman"/>
              </a:rPr>
              <a:t>&lt;fecha/hora&gt;</a:t>
            </a:r>
            <a:endParaRPr/>
          </a:p>
        </p:txBody>
      </p:sp>
      <p:sp>
        <p:nvSpPr>
          <p:cNvPr id="339" name="PlaceHolder 4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s-GT" sz="1400">
                <a:latin typeface="Times New Roman"/>
              </a:rPr>
              <a:t>&lt;pie de página&gt;</a:t>
            </a:r>
            <a:endParaRPr/>
          </a:p>
        </p:txBody>
      </p:sp>
      <p:sp>
        <p:nvSpPr>
          <p:cNvPr id="340" name="PlaceHolder 5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C972AC5E-578B-4878-95C7-3F050165C3F8}" type="slidenum">
              <a:rPr lang="es-GT" sz="1400">
                <a:latin typeface="Times New Roman"/>
              </a:rPr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431" name="CustomShape 2"/>
          <p:cNvSpPr/>
          <p:nvPr/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84AC7DC7-B28D-41C5-ACDC-246EA143A2C0}" type="slidenum">
              <a:rPr lang="es-GT" sz="1200" strike="noStrike">
                <a:solidFill>
                  <a:srgbClr val="000000"/>
                </a:solidFill>
                <a:latin typeface="+mn-lt"/>
                <a:ea typeface="+mn-ea"/>
              </a:rPr>
              <a:t>15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Relationship Id="rId2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png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.png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2.png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2.png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2.png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30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0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31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13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14" name="PlaceHolder 4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31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1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18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32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2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2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32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25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32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2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29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30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33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33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pic>
        <p:nvPicPr>
          <p:cNvPr id="334" name="Picture 333"/>
          <p:cNvPicPr/>
          <p:nvPr/>
        </p:nvPicPr>
        <p:blipFill>
          <a:blip r:embed="rId2"/>
          <a:stretch/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  <p:pic>
        <p:nvPicPr>
          <p:cNvPr id="335" name="Picture 334"/>
          <p:cNvPicPr/>
          <p:nvPr/>
        </p:nvPicPr>
        <p:blipFill>
          <a:blip r:embed="rId2"/>
          <a:stretch/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1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pic>
        <p:nvPicPr>
          <p:cNvPr id="35" name="Picture 34"/>
          <p:cNvPicPr/>
          <p:nvPr/>
        </p:nvPicPr>
        <p:blipFill>
          <a:blip r:embed="rId2"/>
          <a:stretch/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  <p:pic>
        <p:nvPicPr>
          <p:cNvPr id="36" name="Picture 35"/>
          <p:cNvPicPr/>
          <p:nvPr/>
        </p:nvPicPr>
        <p:blipFill>
          <a:blip r:embed="rId2"/>
          <a:stretch/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pic>
        <p:nvPicPr>
          <p:cNvPr id="72" name="Picture 71"/>
          <p:cNvPicPr/>
          <p:nvPr/>
        </p:nvPicPr>
        <p:blipFill>
          <a:blip r:embed="rId2"/>
          <a:stretch/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  <p:pic>
        <p:nvPicPr>
          <p:cNvPr id="73" name="Picture 72"/>
          <p:cNvPicPr/>
          <p:nvPr/>
        </p:nvPicPr>
        <p:blipFill>
          <a:blip r:embed="rId2"/>
          <a:stretch/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78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8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8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8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8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88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89" name="PlaceHolder 4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9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9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93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9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9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97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00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0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0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04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05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0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08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pic>
        <p:nvPicPr>
          <p:cNvPr id="109" name="Picture 108"/>
          <p:cNvPicPr/>
          <p:nvPr/>
        </p:nvPicPr>
        <p:blipFill>
          <a:blip r:embed="rId2"/>
          <a:stretch/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  <p:pic>
        <p:nvPicPr>
          <p:cNvPr id="110" name="Picture 109"/>
          <p:cNvPicPr/>
          <p:nvPr/>
        </p:nvPicPr>
        <p:blipFill>
          <a:blip r:embed="rId2"/>
          <a:stretch/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15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1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1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2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2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25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26" name="PlaceHolder 4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2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2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30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3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3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34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3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37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3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4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41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42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4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45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pic>
        <p:nvPicPr>
          <p:cNvPr id="146" name="Picture 145"/>
          <p:cNvPicPr/>
          <p:nvPr/>
        </p:nvPicPr>
        <p:blipFill>
          <a:blip r:embed="rId2"/>
          <a:stretch/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  <p:pic>
        <p:nvPicPr>
          <p:cNvPr id="147" name="Picture 146"/>
          <p:cNvPicPr/>
          <p:nvPr/>
        </p:nvPicPr>
        <p:blipFill>
          <a:blip r:embed="rId2"/>
          <a:stretch/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52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5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5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5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6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62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63" name="PlaceHolder 4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6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6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67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6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7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71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7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74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7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7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78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79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8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82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pic>
        <p:nvPicPr>
          <p:cNvPr id="183" name="Picture 182"/>
          <p:cNvPicPr/>
          <p:nvPr/>
        </p:nvPicPr>
        <p:blipFill>
          <a:blip r:embed="rId2"/>
          <a:stretch/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  <p:pic>
        <p:nvPicPr>
          <p:cNvPr id="184" name="Picture 183"/>
          <p:cNvPicPr/>
          <p:nvPr/>
        </p:nvPicPr>
        <p:blipFill>
          <a:blip r:embed="rId2"/>
          <a:stretch/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89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9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9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9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9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99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00" name="PlaceHolder 4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20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0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04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20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0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08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5" name="PlaceHolder 4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21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11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21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1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15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16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21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19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pic>
        <p:nvPicPr>
          <p:cNvPr id="220" name="Picture 219"/>
          <p:cNvPicPr/>
          <p:nvPr/>
        </p:nvPicPr>
        <p:blipFill>
          <a:blip r:embed="rId2"/>
          <a:stretch/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  <p:pic>
        <p:nvPicPr>
          <p:cNvPr id="221" name="Picture 220"/>
          <p:cNvPicPr/>
          <p:nvPr/>
        </p:nvPicPr>
        <p:blipFill>
          <a:blip r:embed="rId2"/>
          <a:stretch/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226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22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23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3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23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36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37" name="PlaceHolder 4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23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4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41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24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4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45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24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48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25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5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52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53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25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56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pic>
        <p:nvPicPr>
          <p:cNvPr id="257" name="Picture 256"/>
          <p:cNvPicPr/>
          <p:nvPr/>
        </p:nvPicPr>
        <p:blipFill>
          <a:blip r:embed="rId2"/>
          <a:stretch/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  <p:pic>
        <p:nvPicPr>
          <p:cNvPr id="258" name="Picture 257"/>
          <p:cNvPicPr/>
          <p:nvPr/>
        </p:nvPicPr>
        <p:blipFill>
          <a:blip r:embed="rId2"/>
          <a:stretch/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263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26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26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6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27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73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74" name="PlaceHolder 4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27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7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78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28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8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8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28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85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28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8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89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90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29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93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pic>
        <p:nvPicPr>
          <p:cNvPr id="294" name="Picture 293"/>
          <p:cNvPicPr/>
          <p:nvPr/>
        </p:nvPicPr>
        <p:blipFill>
          <a:blip r:embed="rId2"/>
          <a:stretch/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  <p:pic>
        <p:nvPicPr>
          <p:cNvPr id="295" name="Picture 294"/>
          <p:cNvPicPr/>
          <p:nvPr/>
        </p:nvPicPr>
        <p:blipFill>
          <a:blip r:embed="rId2"/>
          <a:stretch/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303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30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4.xml"/><Relationship Id="rId13" Type="http://schemas.openxmlformats.org/officeDocument/2006/relationships/theme" Target="../theme/theme2.xml"/><Relationship Id="rId14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2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36.xml"/><Relationship Id="rId13" Type="http://schemas.openxmlformats.org/officeDocument/2006/relationships/theme" Target="../theme/theme3.xml"/><Relationship Id="rId14" Type="http://schemas.openxmlformats.org/officeDocument/2006/relationships/image" Target="../media/image4.jpeg"/><Relationship Id="rId1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1.xml"/><Relationship Id="rId8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4.xml"/></Relationships>
</file>

<file path=ppt/slideMasters/_rels/slideMaster4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47.xml"/><Relationship Id="rId12" Type="http://schemas.openxmlformats.org/officeDocument/2006/relationships/slideLayout" Target="../slideLayouts/slideLayout48.xml"/><Relationship Id="rId13" Type="http://schemas.openxmlformats.org/officeDocument/2006/relationships/theme" Target="../theme/theme4.xml"/><Relationship Id="rId14" Type="http://schemas.openxmlformats.org/officeDocument/2006/relationships/image" Target="../media/image4.jpeg"/><Relationship Id="rId1" Type="http://schemas.openxmlformats.org/officeDocument/2006/relationships/slideLayout" Target="../slideLayouts/slideLayout37.xml"/><Relationship Id="rId2" Type="http://schemas.openxmlformats.org/officeDocument/2006/relationships/slideLayout" Target="../slideLayouts/slideLayout38.xml"/><Relationship Id="rId3" Type="http://schemas.openxmlformats.org/officeDocument/2006/relationships/slideLayout" Target="../slideLayouts/slideLayout39.xml"/><Relationship Id="rId4" Type="http://schemas.openxmlformats.org/officeDocument/2006/relationships/slideLayout" Target="../slideLayouts/slideLayout40.xml"/><Relationship Id="rId5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3.xml"/><Relationship Id="rId8" Type="http://schemas.openxmlformats.org/officeDocument/2006/relationships/slideLayout" Target="../slideLayouts/slideLayout44.xml"/><Relationship Id="rId9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46.xml"/></Relationships>
</file>

<file path=ppt/slideMasters/_rels/slideMaster5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59.xml"/><Relationship Id="rId12" Type="http://schemas.openxmlformats.org/officeDocument/2006/relationships/slideLayout" Target="../slideLayouts/slideLayout60.xml"/><Relationship Id="rId13" Type="http://schemas.openxmlformats.org/officeDocument/2006/relationships/theme" Target="../theme/theme5.xml"/><Relationship Id="rId14" Type="http://schemas.openxmlformats.org/officeDocument/2006/relationships/image" Target="../media/image3.jpeg"/><Relationship Id="rId1" Type="http://schemas.openxmlformats.org/officeDocument/2006/relationships/slideLayout" Target="../slideLayouts/slideLayout49.xml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slideLayout" Target="../slideLayouts/slideLayout55.xml"/><Relationship Id="rId8" Type="http://schemas.openxmlformats.org/officeDocument/2006/relationships/slideLayout" Target="../slideLayouts/slideLayout56.xml"/><Relationship Id="rId9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58.xml"/></Relationships>
</file>

<file path=ppt/slideMasters/_rels/slideMaster6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71.xml"/><Relationship Id="rId12" Type="http://schemas.openxmlformats.org/officeDocument/2006/relationships/slideLayout" Target="../slideLayouts/slideLayout72.xml"/><Relationship Id="rId13" Type="http://schemas.openxmlformats.org/officeDocument/2006/relationships/theme" Target="../theme/theme6.xml"/><Relationship Id="rId14" Type="http://schemas.openxmlformats.org/officeDocument/2006/relationships/image" Target="../media/image3.jpeg"/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slideLayout" Target="../slideLayouts/slideLayout67.xml"/><Relationship Id="rId8" Type="http://schemas.openxmlformats.org/officeDocument/2006/relationships/slideLayout" Target="../slideLayouts/slideLayout68.xml"/><Relationship Id="rId9" Type="http://schemas.openxmlformats.org/officeDocument/2006/relationships/slideLayout" Target="../slideLayouts/slideLayout69.xml"/><Relationship Id="rId10" Type="http://schemas.openxmlformats.org/officeDocument/2006/relationships/slideLayout" Target="../slideLayouts/slideLayout70.xml"/></Relationships>
</file>

<file path=ppt/slideMasters/_rels/slideMaster7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83.xml"/><Relationship Id="rId12" Type="http://schemas.openxmlformats.org/officeDocument/2006/relationships/slideLayout" Target="../slideLayouts/slideLayout84.xml"/><Relationship Id="rId13" Type="http://schemas.openxmlformats.org/officeDocument/2006/relationships/theme" Target="../theme/theme7.xml"/><Relationship Id="rId14" Type="http://schemas.openxmlformats.org/officeDocument/2006/relationships/image" Target="../media/image3.jpeg"/><Relationship Id="rId1" Type="http://schemas.openxmlformats.org/officeDocument/2006/relationships/slideLayout" Target="../slideLayouts/slideLayout73.xml"/><Relationship Id="rId2" Type="http://schemas.openxmlformats.org/officeDocument/2006/relationships/slideLayout" Target="../slideLayouts/slideLayout74.xml"/><Relationship Id="rId3" Type="http://schemas.openxmlformats.org/officeDocument/2006/relationships/slideLayout" Target="../slideLayouts/slideLayout75.xml"/><Relationship Id="rId4" Type="http://schemas.openxmlformats.org/officeDocument/2006/relationships/slideLayout" Target="../slideLayouts/slideLayout76.xml"/><Relationship Id="rId5" Type="http://schemas.openxmlformats.org/officeDocument/2006/relationships/slideLayout" Target="../slideLayouts/slideLayout77.xml"/><Relationship Id="rId6" Type="http://schemas.openxmlformats.org/officeDocument/2006/relationships/slideLayout" Target="../slideLayouts/slideLayout78.xml"/><Relationship Id="rId7" Type="http://schemas.openxmlformats.org/officeDocument/2006/relationships/slideLayout" Target="../slideLayouts/slideLayout79.xml"/><Relationship Id="rId8" Type="http://schemas.openxmlformats.org/officeDocument/2006/relationships/slideLayout" Target="../slideLayouts/slideLayout80.xml"/><Relationship Id="rId9" Type="http://schemas.openxmlformats.org/officeDocument/2006/relationships/slideLayout" Target="../slideLayouts/slideLayout81.xml"/><Relationship Id="rId10" Type="http://schemas.openxmlformats.org/officeDocument/2006/relationships/slideLayout" Target="../slideLayouts/slideLayout82.xml"/></Relationships>
</file>

<file path=ppt/slideMasters/_rels/slideMaster8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95.xml"/><Relationship Id="rId12" Type="http://schemas.openxmlformats.org/officeDocument/2006/relationships/slideLayout" Target="../slideLayouts/slideLayout96.xml"/><Relationship Id="rId13" Type="http://schemas.openxmlformats.org/officeDocument/2006/relationships/theme" Target="../theme/theme8.xml"/><Relationship Id="rId14" Type="http://schemas.openxmlformats.org/officeDocument/2006/relationships/image" Target="../media/image3.jpeg"/><Relationship Id="rId1" Type="http://schemas.openxmlformats.org/officeDocument/2006/relationships/slideLayout" Target="../slideLayouts/slideLayout85.xml"/><Relationship Id="rId2" Type="http://schemas.openxmlformats.org/officeDocument/2006/relationships/slideLayout" Target="../slideLayouts/slideLayout86.xml"/><Relationship Id="rId3" Type="http://schemas.openxmlformats.org/officeDocument/2006/relationships/slideLayout" Target="../slideLayouts/slideLayout87.xml"/><Relationship Id="rId4" Type="http://schemas.openxmlformats.org/officeDocument/2006/relationships/slideLayout" Target="../slideLayouts/slideLayout88.xml"/><Relationship Id="rId5" Type="http://schemas.openxmlformats.org/officeDocument/2006/relationships/slideLayout" Target="../slideLayouts/slideLayout89.xml"/><Relationship Id="rId6" Type="http://schemas.openxmlformats.org/officeDocument/2006/relationships/slideLayout" Target="../slideLayouts/slideLayout90.xml"/><Relationship Id="rId7" Type="http://schemas.openxmlformats.org/officeDocument/2006/relationships/slideLayout" Target="../slideLayouts/slideLayout91.xml"/><Relationship Id="rId8" Type="http://schemas.openxmlformats.org/officeDocument/2006/relationships/slideLayout" Target="../slideLayouts/slideLayout92.xml"/><Relationship Id="rId9" Type="http://schemas.openxmlformats.org/officeDocument/2006/relationships/slideLayout" Target="../slideLayouts/slideLayout93.xml"/><Relationship Id="rId10" Type="http://schemas.openxmlformats.org/officeDocument/2006/relationships/slideLayout" Target="../slideLayouts/slideLayout94.xml"/></Relationships>
</file>

<file path=ppt/slideMasters/_rels/slideMaster9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07.xml"/><Relationship Id="rId12" Type="http://schemas.openxmlformats.org/officeDocument/2006/relationships/slideLayout" Target="../slideLayouts/slideLayout108.xml"/><Relationship Id="rId13" Type="http://schemas.openxmlformats.org/officeDocument/2006/relationships/theme" Target="../theme/theme9.xml"/><Relationship Id="rId14" Type="http://schemas.openxmlformats.org/officeDocument/2006/relationships/image" Target="../media/image3.jpeg"/><Relationship Id="rId1" Type="http://schemas.openxmlformats.org/officeDocument/2006/relationships/slideLayout" Target="../slideLayouts/slideLayout97.xml"/><Relationship Id="rId2" Type="http://schemas.openxmlformats.org/officeDocument/2006/relationships/slideLayout" Target="../slideLayouts/slideLayout98.xml"/><Relationship Id="rId3" Type="http://schemas.openxmlformats.org/officeDocument/2006/relationships/slideLayout" Target="../slideLayouts/slideLayout99.xml"/><Relationship Id="rId4" Type="http://schemas.openxmlformats.org/officeDocument/2006/relationships/slideLayout" Target="../slideLayouts/slideLayout100.xml"/><Relationship Id="rId5" Type="http://schemas.openxmlformats.org/officeDocument/2006/relationships/slideLayout" Target="../slideLayouts/slideLayout101.xml"/><Relationship Id="rId6" Type="http://schemas.openxmlformats.org/officeDocument/2006/relationships/slideLayout" Target="../slideLayouts/slideLayout102.xml"/><Relationship Id="rId7" Type="http://schemas.openxmlformats.org/officeDocument/2006/relationships/slideLayout" Target="../slideLayouts/slideLayout103.xml"/><Relationship Id="rId8" Type="http://schemas.openxmlformats.org/officeDocument/2006/relationships/slideLayout" Target="../slideLayouts/slideLayout104.xml"/><Relationship Id="rId9" Type="http://schemas.openxmlformats.org/officeDocument/2006/relationships/slideLayout" Target="../slideLayouts/slideLayout105.xml"/><Relationship Id="rId10" Type="http://schemas.openxmlformats.org/officeDocument/2006/relationships/slideLayout" Target="../slideLayouts/slideLayout10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stomShape 1"/>
          <p:cNvSpPr/>
          <p:nvPr/>
        </p:nvSpPr>
        <p:spPr>
          <a:xfrm>
            <a:off x="-9000" y="5213880"/>
            <a:ext cx="8388360" cy="51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GT" sz="1400" strike="noStrike">
                <a:solidFill>
                  <a:srgbClr val="A6A6A6"/>
                </a:solidFill>
                <a:latin typeface="Calibri"/>
                <a:ea typeface="DejaVu Sans"/>
              </a:rPr>
              <a:t>This presentation uses a free template provided by FPPT.com</a:t>
            </a:r>
            <a:endParaRPr/>
          </a:p>
          <a:p>
            <a:pPr>
              <a:lnSpc>
                <a:spcPct val="100000"/>
              </a:lnSpc>
            </a:pPr>
            <a:r>
              <a:rPr lang="es-GT" sz="1400" strike="noStrike">
                <a:solidFill>
                  <a:srgbClr val="A6A6A6"/>
                </a:solidFill>
                <a:latin typeface="Calibri"/>
                <a:ea typeface="DejaVu Sans"/>
              </a:rPr>
              <a:t>www.free-power-point-templates.com</a:t>
            </a:r>
            <a:endParaRPr/>
          </a:p>
        </p:txBody>
      </p:sp>
      <p:sp>
        <p:nvSpPr>
          <p:cNvPr id="4" name="PlaceHolder 2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s-GT" sz="4400">
                <a:latin typeface="Arial"/>
              </a:rPr>
              <a:t>Pulse para editar el formato del texto de título</a:t>
            </a:r>
            <a:endParaRPr/>
          </a:p>
        </p:txBody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/>
          <a:lstStyle/>
          <a:p>
            <a:pPr>
              <a:buSzPct val="45000"/>
              <a:buFont typeface="StarSymbol"/>
              <a:buChar char=""/>
            </a:pPr>
            <a:r>
              <a:rPr lang="es-GT" sz="3200">
                <a:latin typeface="Arial"/>
              </a:rPr>
              <a:t>Pulse para editar el formato de esquema del texto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s-GT" sz="2800">
                <a:latin typeface="Arial"/>
              </a:rPr>
              <a:t>Segundo nivel del esquema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s-GT" sz="2400">
                <a:latin typeface="Arial"/>
              </a:rPr>
              <a:t>Tercer nivel del esquema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s-GT" sz="2000">
                <a:latin typeface="Arial"/>
              </a:rPr>
              <a:t>Cuarto nivel del esquema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s-GT" sz="2000">
                <a:latin typeface="Arial"/>
              </a:rPr>
              <a:t>Quinto nivel del esquema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s-GT" sz="2000">
                <a:latin typeface="Arial"/>
              </a:rPr>
              <a:t>Sexto nivel del esquema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s-GT" sz="2000">
                <a:latin typeface="Arial"/>
              </a:rPr>
              <a:t>Séptimo nivel del esquema</a:t>
            </a: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CustomShape 1"/>
          <p:cNvSpPr/>
          <p:nvPr/>
        </p:nvSpPr>
        <p:spPr>
          <a:xfrm>
            <a:off x="-9000" y="5213880"/>
            <a:ext cx="8388360" cy="51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GT" sz="1400" strike="noStrike">
                <a:solidFill>
                  <a:srgbClr val="A6A6A6"/>
                </a:solidFill>
                <a:latin typeface="Calibri"/>
                <a:ea typeface="DejaVu Sans"/>
              </a:rPr>
              <a:t>This presentation uses a free template provided by FPPT.com</a:t>
            </a:r>
            <a:endParaRPr/>
          </a:p>
          <a:p>
            <a:pPr>
              <a:lnSpc>
                <a:spcPct val="100000"/>
              </a:lnSpc>
            </a:pPr>
            <a:r>
              <a:rPr lang="es-GT" sz="1400" strike="noStrike">
                <a:solidFill>
                  <a:srgbClr val="A6A6A6"/>
                </a:solidFill>
                <a:latin typeface="Calibri"/>
                <a:ea typeface="DejaVu Sans"/>
              </a:rPr>
              <a:t>www.free-power-point-templates.com</a:t>
            </a:r>
            <a:endParaRPr/>
          </a:p>
        </p:txBody>
      </p:sp>
      <p:sp>
        <p:nvSpPr>
          <p:cNvPr id="38" name="PlaceHolder 2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s-GT" sz="4400">
                <a:latin typeface="Arial"/>
              </a:rPr>
              <a:t>Pulse para editar el formato del texto de título</a:t>
            </a:r>
            <a:endParaRPr/>
          </a:p>
        </p:txBody>
      </p:sp>
      <p:sp>
        <p:nvSpPr>
          <p:cNvPr id="39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/>
          <a:lstStyle/>
          <a:p>
            <a:pPr>
              <a:buSzPct val="45000"/>
              <a:buFont typeface="StarSymbol"/>
              <a:buChar char=""/>
            </a:pPr>
            <a:r>
              <a:rPr lang="es-GT" sz="3200">
                <a:latin typeface="Arial"/>
              </a:rPr>
              <a:t>Pulse para editar el formato de esquema del texto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s-GT" sz="2800">
                <a:latin typeface="Arial"/>
              </a:rPr>
              <a:t>Segundo nivel del esquema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s-GT" sz="2400">
                <a:latin typeface="Arial"/>
              </a:rPr>
              <a:t>Tercer nivel del esquema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s-GT" sz="2000">
                <a:latin typeface="Arial"/>
              </a:rPr>
              <a:t>Cuarto nivel del esquema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s-GT" sz="2000">
                <a:latin typeface="Arial"/>
              </a:rPr>
              <a:t>Quinto nivel del esquema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s-GT" sz="2000">
                <a:latin typeface="Arial"/>
              </a:rPr>
              <a:t>Sexto nivel del esquema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s-GT" sz="2000">
                <a:latin typeface="Arial"/>
              </a:rPr>
              <a:t>Séptimo nivel del esquema</a:t>
            </a: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CustomShape 1"/>
          <p:cNvSpPr/>
          <p:nvPr/>
        </p:nvSpPr>
        <p:spPr>
          <a:xfrm>
            <a:off x="-9000" y="5213880"/>
            <a:ext cx="8388360" cy="51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GT" sz="1400" strike="noStrike">
                <a:solidFill>
                  <a:srgbClr val="A6A6A6"/>
                </a:solidFill>
                <a:latin typeface="Calibri"/>
                <a:ea typeface="DejaVu Sans"/>
              </a:rPr>
              <a:t>This presentation uses a free template provided by FPPT.com</a:t>
            </a:r>
            <a:endParaRPr/>
          </a:p>
          <a:p>
            <a:pPr>
              <a:lnSpc>
                <a:spcPct val="100000"/>
              </a:lnSpc>
            </a:pPr>
            <a:r>
              <a:rPr lang="es-GT" sz="1400" strike="noStrike">
                <a:solidFill>
                  <a:srgbClr val="A6A6A6"/>
                </a:solidFill>
                <a:latin typeface="Calibri"/>
                <a:ea typeface="DejaVu Sans"/>
              </a:rPr>
              <a:t>www.free-power-point-templates.com</a:t>
            </a:r>
            <a:endParaRPr/>
          </a:p>
        </p:txBody>
      </p:sp>
      <p:sp>
        <p:nvSpPr>
          <p:cNvPr id="75" name="PlaceHolder 2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s-GT" sz="4400">
                <a:latin typeface="Arial"/>
              </a:rPr>
              <a:t>Pulse para editar el formato del texto de título</a:t>
            </a:r>
            <a:endParaRPr/>
          </a:p>
        </p:txBody>
      </p:sp>
      <p:sp>
        <p:nvSpPr>
          <p:cNvPr id="76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/>
          <a:lstStyle/>
          <a:p>
            <a:pPr>
              <a:buSzPct val="45000"/>
              <a:buFont typeface="StarSymbol"/>
              <a:buChar char=""/>
            </a:pPr>
            <a:r>
              <a:rPr lang="es-GT" sz="3200">
                <a:latin typeface="Arial"/>
              </a:rPr>
              <a:t>Pulse para editar el formato de esquema del texto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s-GT" sz="2800">
                <a:latin typeface="Arial"/>
              </a:rPr>
              <a:t>Segundo nivel del esquema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s-GT" sz="2400">
                <a:latin typeface="Arial"/>
              </a:rPr>
              <a:t>Tercer nivel del esquema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s-GT" sz="2000">
                <a:latin typeface="Arial"/>
              </a:rPr>
              <a:t>Cuarto nivel del esquema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s-GT" sz="2000">
                <a:latin typeface="Arial"/>
              </a:rPr>
              <a:t>Quinto nivel del esquema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s-GT" sz="2000">
                <a:latin typeface="Arial"/>
              </a:rPr>
              <a:t>Sexto nivel del esquema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s-GT" sz="2000">
                <a:latin typeface="Arial"/>
              </a:rPr>
              <a:t>Séptimo nivel del esquema</a:t>
            </a: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CustomShape 1"/>
          <p:cNvSpPr/>
          <p:nvPr/>
        </p:nvSpPr>
        <p:spPr>
          <a:xfrm>
            <a:off x="-9000" y="5213880"/>
            <a:ext cx="8388360" cy="51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GT" sz="1400" strike="noStrike">
                <a:solidFill>
                  <a:srgbClr val="A6A6A6"/>
                </a:solidFill>
                <a:latin typeface="Calibri"/>
                <a:ea typeface="DejaVu Sans"/>
              </a:rPr>
              <a:t>This presentation uses a free template provided by FPPT.com</a:t>
            </a:r>
            <a:endParaRPr/>
          </a:p>
          <a:p>
            <a:pPr>
              <a:lnSpc>
                <a:spcPct val="100000"/>
              </a:lnSpc>
            </a:pPr>
            <a:r>
              <a:rPr lang="es-GT" sz="1400" strike="noStrike">
                <a:solidFill>
                  <a:srgbClr val="A6A6A6"/>
                </a:solidFill>
                <a:latin typeface="Calibri"/>
                <a:ea typeface="DejaVu Sans"/>
              </a:rPr>
              <a:t>www.free-power-point-templates.com</a:t>
            </a:r>
            <a:endParaRPr/>
          </a:p>
        </p:txBody>
      </p:sp>
      <p:sp>
        <p:nvSpPr>
          <p:cNvPr id="112" name="PlaceHolder 2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s-GT" sz="4400">
                <a:latin typeface="Arial"/>
              </a:rPr>
              <a:t>Pulse para editar el formato del texto de título</a:t>
            </a:r>
            <a:endParaRPr/>
          </a:p>
        </p:txBody>
      </p:sp>
      <p:sp>
        <p:nvSpPr>
          <p:cNvPr id="113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/>
          <a:lstStyle/>
          <a:p>
            <a:pPr>
              <a:buSzPct val="45000"/>
              <a:buFont typeface="StarSymbol"/>
              <a:buChar char=""/>
            </a:pPr>
            <a:r>
              <a:rPr lang="es-GT" sz="3200">
                <a:latin typeface="Arial"/>
              </a:rPr>
              <a:t>Pulse para editar el formato de esquema del texto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s-GT" sz="2800">
                <a:latin typeface="Arial"/>
              </a:rPr>
              <a:t>Segundo nivel del esquema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s-GT" sz="2400">
                <a:latin typeface="Arial"/>
              </a:rPr>
              <a:t>Tercer nivel del esquema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s-GT" sz="2000">
                <a:latin typeface="Arial"/>
              </a:rPr>
              <a:t>Cuarto nivel del esquema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s-GT" sz="2000">
                <a:latin typeface="Arial"/>
              </a:rPr>
              <a:t>Quinto nivel del esquema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s-GT" sz="2000">
                <a:latin typeface="Arial"/>
              </a:rPr>
              <a:t>Sexto nivel del esquema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s-GT" sz="2000">
                <a:latin typeface="Arial"/>
              </a:rPr>
              <a:t>Séptimo nivel del esquema</a:t>
            </a: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CustomShape 1"/>
          <p:cNvSpPr/>
          <p:nvPr/>
        </p:nvSpPr>
        <p:spPr>
          <a:xfrm>
            <a:off x="-9000" y="5213880"/>
            <a:ext cx="8388360" cy="51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GT" sz="1400" strike="noStrike">
                <a:solidFill>
                  <a:srgbClr val="A6A6A6"/>
                </a:solidFill>
                <a:latin typeface="Calibri"/>
                <a:ea typeface="DejaVu Sans"/>
              </a:rPr>
              <a:t>This presentation uses a free template provided by FPPT.com</a:t>
            </a:r>
            <a:endParaRPr/>
          </a:p>
          <a:p>
            <a:pPr>
              <a:lnSpc>
                <a:spcPct val="100000"/>
              </a:lnSpc>
            </a:pPr>
            <a:r>
              <a:rPr lang="es-GT" sz="1400" strike="noStrike">
                <a:solidFill>
                  <a:srgbClr val="A6A6A6"/>
                </a:solidFill>
                <a:latin typeface="Calibri"/>
                <a:ea typeface="DejaVu Sans"/>
              </a:rPr>
              <a:t>www.free-power-point-templates.com</a:t>
            </a:r>
            <a:endParaRPr/>
          </a:p>
        </p:txBody>
      </p:sp>
      <p:sp>
        <p:nvSpPr>
          <p:cNvPr id="149" name="PlaceHolder 2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s-GT" sz="4400">
                <a:latin typeface="Arial"/>
              </a:rPr>
              <a:t>Pulse para editar el formato del texto de título</a:t>
            </a:r>
            <a:endParaRPr/>
          </a:p>
        </p:txBody>
      </p:sp>
      <p:sp>
        <p:nvSpPr>
          <p:cNvPr id="150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/>
          <a:lstStyle/>
          <a:p>
            <a:pPr>
              <a:buSzPct val="45000"/>
              <a:buFont typeface="StarSymbol"/>
              <a:buChar char=""/>
            </a:pPr>
            <a:r>
              <a:rPr lang="es-GT" sz="3200">
                <a:latin typeface="Arial"/>
              </a:rPr>
              <a:t>Pulse para editar el formato de esquema del texto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s-GT" sz="2800">
                <a:latin typeface="Arial"/>
              </a:rPr>
              <a:t>Segundo nivel del esquema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s-GT" sz="2400">
                <a:latin typeface="Arial"/>
              </a:rPr>
              <a:t>Tercer nivel del esquema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s-GT" sz="2000">
                <a:latin typeface="Arial"/>
              </a:rPr>
              <a:t>Cuarto nivel del esquema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s-GT" sz="2000">
                <a:latin typeface="Arial"/>
              </a:rPr>
              <a:t>Quinto nivel del esquema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s-GT" sz="2000">
                <a:latin typeface="Arial"/>
              </a:rPr>
              <a:t>Sexto nivel del esquema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s-GT" sz="2000">
                <a:latin typeface="Arial"/>
              </a:rPr>
              <a:t>Séptimo nivel del esquema</a:t>
            </a: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CustomShape 1"/>
          <p:cNvSpPr/>
          <p:nvPr/>
        </p:nvSpPr>
        <p:spPr>
          <a:xfrm>
            <a:off x="-9000" y="5213880"/>
            <a:ext cx="8388360" cy="51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GT" sz="1400" strike="noStrike">
                <a:solidFill>
                  <a:srgbClr val="A6A6A6"/>
                </a:solidFill>
                <a:latin typeface="Calibri"/>
                <a:ea typeface="DejaVu Sans"/>
              </a:rPr>
              <a:t>This presentation uses a free template provided by FPPT.com</a:t>
            </a:r>
            <a:endParaRPr/>
          </a:p>
          <a:p>
            <a:pPr>
              <a:lnSpc>
                <a:spcPct val="100000"/>
              </a:lnSpc>
            </a:pPr>
            <a:r>
              <a:rPr lang="es-GT" sz="1400" strike="noStrike">
                <a:solidFill>
                  <a:srgbClr val="A6A6A6"/>
                </a:solidFill>
                <a:latin typeface="Calibri"/>
                <a:ea typeface="DejaVu Sans"/>
              </a:rPr>
              <a:t>www.free-power-point-templates.com</a:t>
            </a:r>
            <a:endParaRPr/>
          </a:p>
        </p:txBody>
      </p:sp>
      <p:sp>
        <p:nvSpPr>
          <p:cNvPr id="186" name="PlaceHolder 2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s-GT" sz="4400">
                <a:latin typeface="Arial"/>
              </a:rPr>
              <a:t>Pulse para editar el formato del texto de título</a:t>
            </a:r>
            <a:endParaRPr/>
          </a:p>
        </p:txBody>
      </p:sp>
      <p:sp>
        <p:nvSpPr>
          <p:cNvPr id="187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/>
          <a:lstStyle/>
          <a:p>
            <a:pPr>
              <a:buSzPct val="45000"/>
              <a:buFont typeface="StarSymbol"/>
              <a:buChar char=""/>
            </a:pPr>
            <a:r>
              <a:rPr lang="es-GT" sz="3200">
                <a:latin typeface="Arial"/>
              </a:rPr>
              <a:t>Pulse para editar el formato de esquema del texto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s-GT" sz="2800">
                <a:latin typeface="Arial"/>
              </a:rPr>
              <a:t>Segundo nivel del esquema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s-GT" sz="2400">
                <a:latin typeface="Arial"/>
              </a:rPr>
              <a:t>Tercer nivel del esquema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s-GT" sz="2000">
                <a:latin typeface="Arial"/>
              </a:rPr>
              <a:t>Cuarto nivel del esquema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s-GT" sz="2000">
                <a:latin typeface="Arial"/>
              </a:rPr>
              <a:t>Quinto nivel del esquema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s-GT" sz="2000">
                <a:latin typeface="Arial"/>
              </a:rPr>
              <a:t>Sexto nivel del esquema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s-GT" sz="2000">
                <a:latin typeface="Arial"/>
              </a:rPr>
              <a:t>Séptimo nivel del esquema</a:t>
            </a: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CustomShape 1"/>
          <p:cNvSpPr/>
          <p:nvPr/>
        </p:nvSpPr>
        <p:spPr>
          <a:xfrm>
            <a:off x="-9000" y="5213880"/>
            <a:ext cx="8388360" cy="51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GT" sz="1400" strike="noStrike">
                <a:solidFill>
                  <a:srgbClr val="A6A6A6"/>
                </a:solidFill>
                <a:latin typeface="Calibri"/>
                <a:ea typeface="DejaVu Sans"/>
              </a:rPr>
              <a:t>This presentation uses a free template provided by FPPT.com</a:t>
            </a:r>
            <a:endParaRPr/>
          </a:p>
          <a:p>
            <a:pPr>
              <a:lnSpc>
                <a:spcPct val="100000"/>
              </a:lnSpc>
            </a:pPr>
            <a:r>
              <a:rPr lang="es-GT" sz="1400" strike="noStrike">
                <a:solidFill>
                  <a:srgbClr val="A6A6A6"/>
                </a:solidFill>
                <a:latin typeface="Calibri"/>
                <a:ea typeface="DejaVu Sans"/>
              </a:rPr>
              <a:t>www.free-power-point-templates.com</a:t>
            </a:r>
            <a:endParaRPr/>
          </a:p>
        </p:txBody>
      </p:sp>
      <p:sp>
        <p:nvSpPr>
          <p:cNvPr id="223" name="PlaceHolder 2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s-GT" sz="4400">
                <a:latin typeface="Arial"/>
              </a:rPr>
              <a:t>Pulse para editar el formato del texto de título</a:t>
            </a:r>
            <a:endParaRPr/>
          </a:p>
        </p:txBody>
      </p:sp>
      <p:sp>
        <p:nvSpPr>
          <p:cNvPr id="224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/>
          <a:lstStyle/>
          <a:p>
            <a:pPr>
              <a:buSzPct val="45000"/>
              <a:buFont typeface="StarSymbol"/>
              <a:buChar char=""/>
            </a:pPr>
            <a:r>
              <a:rPr lang="es-GT" sz="3200">
                <a:latin typeface="Arial"/>
              </a:rPr>
              <a:t>Pulse para editar el formato de esquema del texto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s-GT" sz="2800">
                <a:latin typeface="Arial"/>
              </a:rPr>
              <a:t>Segundo nivel del esquema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s-GT" sz="2400">
                <a:latin typeface="Arial"/>
              </a:rPr>
              <a:t>Tercer nivel del esquema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s-GT" sz="2000">
                <a:latin typeface="Arial"/>
              </a:rPr>
              <a:t>Cuarto nivel del esquema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s-GT" sz="2000">
                <a:latin typeface="Arial"/>
              </a:rPr>
              <a:t>Quinto nivel del esquema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s-GT" sz="2000">
                <a:latin typeface="Arial"/>
              </a:rPr>
              <a:t>Sexto nivel del esquema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s-GT" sz="2000">
                <a:latin typeface="Arial"/>
              </a:rPr>
              <a:t>Séptimo nivel del esquema</a:t>
            </a: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CustomShape 1"/>
          <p:cNvSpPr/>
          <p:nvPr/>
        </p:nvSpPr>
        <p:spPr>
          <a:xfrm>
            <a:off x="-9000" y="5213880"/>
            <a:ext cx="8388360" cy="51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GT" sz="1400" strike="noStrike">
                <a:solidFill>
                  <a:srgbClr val="A6A6A6"/>
                </a:solidFill>
                <a:latin typeface="Calibri"/>
                <a:ea typeface="DejaVu Sans"/>
              </a:rPr>
              <a:t>This presentation uses a free template provided by FPPT.com</a:t>
            </a:r>
            <a:endParaRPr/>
          </a:p>
          <a:p>
            <a:pPr>
              <a:lnSpc>
                <a:spcPct val="100000"/>
              </a:lnSpc>
            </a:pPr>
            <a:r>
              <a:rPr lang="es-GT" sz="1400" strike="noStrike">
                <a:solidFill>
                  <a:srgbClr val="A6A6A6"/>
                </a:solidFill>
                <a:latin typeface="Calibri"/>
                <a:ea typeface="DejaVu Sans"/>
              </a:rPr>
              <a:t>www.free-power-point-templates.com</a:t>
            </a:r>
            <a:endParaRPr/>
          </a:p>
        </p:txBody>
      </p:sp>
      <p:sp>
        <p:nvSpPr>
          <p:cNvPr id="260" name="PlaceHolder 2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s-GT" sz="4400">
                <a:latin typeface="Arial"/>
              </a:rPr>
              <a:t>Pulse para editar el formato del texto de título</a:t>
            </a:r>
            <a:endParaRPr/>
          </a:p>
        </p:txBody>
      </p:sp>
      <p:sp>
        <p:nvSpPr>
          <p:cNvPr id="261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/>
          <a:lstStyle/>
          <a:p>
            <a:pPr>
              <a:buSzPct val="45000"/>
              <a:buFont typeface="StarSymbol"/>
              <a:buChar char=""/>
            </a:pPr>
            <a:r>
              <a:rPr lang="es-GT" sz="3200">
                <a:latin typeface="Arial"/>
              </a:rPr>
              <a:t>Pulse para editar el formato de esquema del texto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s-GT" sz="2800">
                <a:latin typeface="Arial"/>
              </a:rPr>
              <a:t>Segundo nivel del esquema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s-GT" sz="2400">
                <a:latin typeface="Arial"/>
              </a:rPr>
              <a:t>Tercer nivel del esquema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s-GT" sz="2000">
                <a:latin typeface="Arial"/>
              </a:rPr>
              <a:t>Cuarto nivel del esquema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s-GT" sz="2000">
                <a:latin typeface="Arial"/>
              </a:rPr>
              <a:t>Quinto nivel del esquema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s-GT" sz="2000">
                <a:latin typeface="Arial"/>
              </a:rPr>
              <a:t>Sexto nivel del esquema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s-GT" sz="2000">
                <a:latin typeface="Arial"/>
              </a:rPr>
              <a:t>Séptimo nivel del esquema</a:t>
            </a: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45" r:id="rId6"/>
    <p:sldLayoutId id="2147483746" r:id="rId7"/>
    <p:sldLayoutId id="2147483747" r:id="rId8"/>
    <p:sldLayoutId id="2147483748" r:id="rId9"/>
    <p:sldLayoutId id="2147483749" r:id="rId10"/>
    <p:sldLayoutId id="2147483750" r:id="rId11"/>
    <p:sldLayoutId id="214748375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CustomShape 1"/>
          <p:cNvSpPr/>
          <p:nvPr/>
        </p:nvSpPr>
        <p:spPr>
          <a:xfrm>
            <a:off x="-9000" y="5213880"/>
            <a:ext cx="8388360" cy="51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GT" sz="1400" strike="noStrike">
                <a:solidFill>
                  <a:srgbClr val="A6A6A6"/>
                </a:solidFill>
                <a:latin typeface="Calibri"/>
                <a:ea typeface="DejaVu Sans"/>
              </a:rPr>
              <a:t>This presentation uses a free template provided by FPPT.com</a:t>
            </a:r>
            <a:endParaRPr/>
          </a:p>
          <a:p>
            <a:pPr>
              <a:lnSpc>
                <a:spcPct val="100000"/>
              </a:lnSpc>
            </a:pPr>
            <a:r>
              <a:rPr lang="es-GT" sz="1400" strike="noStrike">
                <a:solidFill>
                  <a:srgbClr val="A6A6A6"/>
                </a:solidFill>
                <a:latin typeface="Calibri"/>
                <a:ea typeface="DejaVu Sans"/>
              </a:rPr>
              <a:t>www.free-power-point-templates.com</a:t>
            </a:r>
            <a:endParaRPr/>
          </a:p>
        </p:txBody>
      </p:sp>
      <p:sp>
        <p:nvSpPr>
          <p:cNvPr id="297" name="PlaceHolder 2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s-GT" sz="4400">
                <a:latin typeface="Arial"/>
              </a:rPr>
              <a:t>Pulse para editar el formato del texto de título</a:t>
            </a:r>
            <a:endParaRPr/>
          </a:p>
        </p:txBody>
      </p:sp>
      <p:sp>
        <p:nvSpPr>
          <p:cNvPr id="298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/>
          <a:lstStyle/>
          <a:p>
            <a:pPr>
              <a:buSzPct val="45000"/>
              <a:buFont typeface="StarSymbol"/>
              <a:buChar char=""/>
            </a:pPr>
            <a:r>
              <a:rPr lang="es-GT" sz="3200">
                <a:latin typeface="Arial"/>
              </a:rPr>
              <a:t>Pulse para editar el formato de esquema del texto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s-GT" sz="2800">
                <a:latin typeface="Arial"/>
              </a:rPr>
              <a:t>Segundo nivel del esquema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s-GT" sz="2400">
                <a:latin typeface="Arial"/>
              </a:rPr>
              <a:t>Tercer nivel del esquema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s-GT" sz="2000">
                <a:latin typeface="Arial"/>
              </a:rPr>
              <a:t>Cuarto nivel del esquema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s-GT" sz="2000">
                <a:latin typeface="Arial"/>
              </a:rPr>
              <a:t>Quinto nivel del esquema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s-GT" sz="2000">
                <a:latin typeface="Arial"/>
              </a:rPr>
              <a:t>Sexto nivel del esquema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s-GT" sz="2000">
                <a:latin typeface="Arial"/>
              </a:rPr>
              <a:t>Séptimo nivel del esquema</a:t>
            </a:r>
            <a:endParaRPr/>
          </a:p>
        </p:txBody>
      </p:sp>
      <p:sp>
        <p:nvSpPr>
          <p:cNvPr id="299" name="PlaceHolder 4"/>
          <p:cNvSpPr>
            <a:spLocks noGrp="1"/>
          </p:cNvSpPr>
          <p:nvPr>
            <p:ph type="dt"/>
          </p:nvPr>
        </p:nvSpPr>
        <p:spPr>
          <a:xfrm>
            <a:off x="457200" y="4685760"/>
            <a:ext cx="2130120" cy="3542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s-GT" sz="1400">
                <a:latin typeface="Times New Roman"/>
              </a:rPr>
              <a:t>&lt;fecha/hora&gt;</a:t>
            </a:r>
            <a:endParaRPr/>
          </a:p>
        </p:txBody>
      </p:sp>
      <p:sp>
        <p:nvSpPr>
          <p:cNvPr id="300" name="PlaceHolder 5"/>
          <p:cNvSpPr>
            <a:spLocks noGrp="1"/>
          </p:cNvSpPr>
          <p:nvPr>
            <p:ph type="ftr"/>
          </p:nvPr>
        </p:nvSpPr>
        <p:spPr>
          <a:xfrm>
            <a:off x="3126960" y="4685760"/>
            <a:ext cx="2898000" cy="354240"/>
          </a:xfrm>
          <a:prstGeom prst="rect">
            <a:avLst/>
          </a:prstGeom>
        </p:spPr>
        <p:txBody>
          <a:bodyPr lIns="0" tIns="0" rIns="0" bIns="0"/>
          <a:lstStyle/>
          <a:p>
            <a:pPr algn="ctr"/>
            <a:r>
              <a:rPr lang="es-GT" sz="1400">
                <a:latin typeface="Times New Roman"/>
              </a:rPr>
              <a:t>&lt;pie de página&gt;</a:t>
            </a:r>
            <a:endParaRPr/>
          </a:p>
        </p:txBody>
      </p:sp>
      <p:sp>
        <p:nvSpPr>
          <p:cNvPr id="301" name="PlaceHolder 6"/>
          <p:cNvSpPr>
            <a:spLocks noGrp="1"/>
          </p:cNvSpPr>
          <p:nvPr>
            <p:ph type="sldNum"/>
          </p:nvPr>
        </p:nvSpPr>
        <p:spPr>
          <a:xfrm>
            <a:off x="6555960" y="4685760"/>
            <a:ext cx="2130120" cy="35424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fld id="{62061641-80A0-4940-AD13-45787D54C5D1}" type="slidenum">
              <a:rPr lang="es-GT" sz="1400">
                <a:latin typeface="Times New Roman"/>
              </a:rPr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3" r:id="rId1"/>
    <p:sldLayoutId id="2147483754" r:id="rId2"/>
    <p:sldLayoutId id="2147483755" r:id="rId3"/>
    <p:sldLayoutId id="2147483756" r:id="rId4"/>
    <p:sldLayoutId id="2147483757" r:id="rId5"/>
    <p:sldLayoutId id="2147483758" r:id="rId6"/>
    <p:sldLayoutId id="2147483759" r:id="rId7"/>
    <p:sldLayoutId id="2147483760" r:id="rId8"/>
    <p:sldLayoutId id="2147483761" r:id="rId9"/>
    <p:sldLayoutId id="2147483762" r:id="rId10"/>
    <p:sldLayoutId id="2147483763" r:id="rId11"/>
    <p:sldLayoutId id="2147483764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image" Target="../media/image18.png"/><Relationship Id="rId3" Type="http://schemas.openxmlformats.org/officeDocument/2006/relationships/hyperlink" Target="https://github.com/llealgt/moview_review_sentiment_prediction_neural_network/blob/master/Sentiment_Classification_Projects.ipynb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hyperlink" Target="https://github.com/llealgt/moview_review_sentiment_prediction_RNN/blob/master/Sentiment_RNN.ipynb" TargetMode="External"/><Relationship Id="rId1" Type="http://schemas.openxmlformats.org/officeDocument/2006/relationships/slideLayout" Target="../slideLayouts/slideLayout61.xml"/><Relationship Id="rId2" Type="http://schemas.openxmlformats.org/officeDocument/2006/relationships/image" Target="../media/image23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3.xml"/><Relationship Id="rId2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3.xml"/><Relationship Id="rId2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5.xml"/><Relationship Id="rId2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5.xml"/><Relationship Id="rId2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image" Target="../media/image13.png"/><Relationship Id="rId3" Type="http://schemas.openxmlformats.org/officeDocument/2006/relationships/hyperlink" Target="NULL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CustomShape 1"/>
          <p:cNvSpPr/>
          <p:nvPr/>
        </p:nvSpPr>
        <p:spPr>
          <a:xfrm>
            <a:off x="3528000" y="720000"/>
            <a:ext cx="5326920" cy="863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r>
              <a:rPr lang="es-GT" sz="2800" strike="noStrike">
                <a:solidFill>
                  <a:srgbClr val="FFFFFF"/>
                </a:solidFill>
                <a:latin typeface="Calibri"/>
                <a:ea typeface="DejaVu Sans"/>
              </a:rPr>
              <a:t>Redes Neuronales Recurrentes con memoria para procesamiento de texto natura</a:t>
            </a:r>
            <a:r>
              <a:rPr lang="es-GT" sz="3600" strike="noStrike">
                <a:solidFill>
                  <a:srgbClr val="FFFFFF"/>
                </a:solidFill>
                <a:latin typeface="Calibri"/>
                <a:ea typeface="DejaVu Sans"/>
              </a:rPr>
              <a:t>l</a:t>
            </a:r>
            <a:endParaRPr/>
          </a:p>
          <a:p>
            <a:pPr algn="r">
              <a:lnSpc>
                <a:spcPct val="100000"/>
              </a:lnSpc>
            </a:pPr>
            <a:endParaRPr/>
          </a:p>
        </p:txBody>
      </p:sp>
      <p:sp>
        <p:nvSpPr>
          <p:cNvPr id="342" name="CustomShape 2"/>
          <p:cNvSpPr/>
          <p:nvPr/>
        </p:nvSpPr>
        <p:spPr>
          <a:xfrm>
            <a:off x="3312000" y="2232000"/>
            <a:ext cx="5687280" cy="1101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s-GT" sz="2800" strike="noStrike">
                <a:solidFill>
                  <a:srgbClr val="000000"/>
                </a:solidFill>
                <a:latin typeface="Calibri"/>
                <a:ea typeface="DejaVu Sans"/>
              </a:rPr>
              <a:t>Luis Fernando Leal</a:t>
            </a:r>
            <a:endParaRPr/>
          </a:p>
          <a:p>
            <a:pPr algn="r">
              <a:lnSpc>
                <a:spcPct val="100000"/>
              </a:lnSpc>
            </a:pPr>
            <a:r>
              <a:rPr lang="es-GT" sz="2800" strike="noStrike">
                <a:solidFill>
                  <a:srgbClr val="000000"/>
                </a:solidFill>
                <a:latin typeface="Calibri"/>
                <a:ea typeface="DejaVu Sans"/>
              </a:rPr>
              <a:t>Septiembre 2017</a:t>
            </a:r>
            <a:endParaRPr/>
          </a:p>
          <a:p>
            <a:pPr algn="r">
              <a:lnSpc>
                <a:spcPct val="100000"/>
              </a:lnSpc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9" name="Picture 378"/>
          <p:cNvPicPr/>
          <p:nvPr/>
        </p:nvPicPr>
        <p:blipFill>
          <a:blip r:embed="rId2"/>
          <a:stretch/>
        </p:blipFill>
        <p:spPr>
          <a:xfrm>
            <a:off x="3203577" y="946030"/>
            <a:ext cx="4649506" cy="3206259"/>
          </a:xfrm>
          <a:prstGeom prst="rect">
            <a:avLst/>
          </a:prstGeom>
          <a:ln>
            <a:noFill/>
          </a:ln>
        </p:spPr>
      </p:pic>
      <p:sp>
        <p:nvSpPr>
          <p:cNvPr id="380" name="TextShape 1"/>
          <p:cNvSpPr txBox="1"/>
          <p:nvPr/>
        </p:nvSpPr>
        <p:spPr>
          <a:xfrm>
            <a:off x="2952000" y="432000"/>
            <a:ext cx="5281200" cy="346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s-GT" dirty="0">
                <a:latin typeface="Arial"/>
              </a:rPr>
              <a:t>Pesos en las conexiones(aprendidos por la red)</a:t>
            </a:r>
            <a:endParaRPr dirty="0"/>
          </a:p>
        </p:txBody>
      </p:sp>
      <p:sp>
        <p:nvSpPr>
          <p:cNvPr id="381" name="TextShape 2"/>
          <p:cNvSpPr txBox="1"/>
          <p:nvPr/>
        </p:nvSpPr>
        <p:spPr>
          <a:xfrm>
            <a:off x="3384000" y="4320000"/>
            <a:ext cx="4849200" cy="4266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s-GT" dirty="0">
                <a:latin typeface="Arial"/>
                <a:hlinkClick r:id="rId3"/>
              </a:rPr>
              <a:t>Ejemplo en Python. Creditos: Luis Leal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CustomShape 1"/>
          <p:cNvSpPr/>
          <p:nvPr/>
        </p:nvSpPr>
        <p:spPr>
          <a:xfrm>
            <a:off x="2329200" y="133200"/>
            <a:ext cx="6670080" cy="3538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s-GT" sz="2400" strike="noStrike">
                <a:solidFill>
                  <a:srgbClr val="000000"/>
                </a:solidFill>
                <a:latin typeface="Arial"/>
                <a:ea typeface="DejaVu Sans"/>
              </a:rPr>
              <a:t>Pero...cuando un ser humano lee,no lo hace palabra por palabra(basado en la existencia de palabras aisladamente) , existen dependencias y contexto en el texto,nuestros pensamientos tienen persistencia,una red simple no puede hacer esto. Alternativas?</a:t>
            </a:r>
            <a:endParaRPr/>
          </a:p>
        </p:txBody>
      </p:sp>
      <p:pic>
        <p:nvPicPr>
          <p:cNvPr id="383" name="Picture 382"/>
          <p:cNvPicPr/>
          <p:nvPr/>
        </p:nvPicPr>
        <p:blipFill>
          <a:blip r:embed="rId2"/>
          <a:stretch/>
        </p:blipFill>
        <p:spPr>
          <a:xfrm>
            <a:off x="4680000" y="3168000"/>
            <a:ext cx="2088000" cy="1656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CustomShape 1"/>
          <p:cNvSpPr/>
          <p:nvPr/>
        </p:nvSpPr>
        <p:spPr>
          <a:xfrm>
            <a:off x="601560" y="433800"/>
            <a:ext cx="8092080" cy="60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r>
              <a:rPr lang="es-GT" sz="3600" strike="noStrike">
                <a:solidFill>
                  <a:srgbClr val="002060"/>
                </a:solidFill>
                <a:latin typeface="Calibri"/>
                <a:ea typeface="DejaVu Sans"/>
              </a:rPr>
              <a:t>Redes recurrentes</a:t>
            </a:r>
            <a:endParaRPr/>
          </a:p>
        </p:txBody>
      </p:sp>
      <p:sp>
        <p:nvSpPr>
          <p:cNvPr id="385" name="CustomShape 2"/>
          <p:cNvSpPr/>
          <p:nvPr/>
        </p:nvSpPr>
        <p:spPr>
          <a:xfrm>
            <a:off x="536760" y="1641240"/>
            <a:ext cx="4038840" cy="478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ctr">
              <a:lnSpc>
                <a:spcPct val="100000"/>
              </a:lnSpc>
            </a:pPr>
            <a:r>
              <a:rPr lang="es-GT" sz="2400" b="1" strike="noStrike">
                <a:solidFill>
                  <a:srgbClr val="000000"/>
                </a:solidFill>
                <a:latin typeface="Calibri"/>
                <a:ea typeface="DejaVu Sans"/>
              </a:rPr>
              <a:t>Características y ventajas</a:t>
            </a:r>
            <a:endParaRPr/>
          </a:p>
        </p:txBody>
      </p:sp>
      <p:sp>
        <p:nvSpPr>
          <p:cNvPr id="386" name="CustomShape 3"/>
          <p:cNvSpPr/>
          <p:nvPr/>
        </p:nvSpPr>
        <p:spPr>
          <a:xfrm>
            <a:off x="536760" y="2113560"/>
            <a:ext cx="4038840" cy="2274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just">
              <a:lnSpc>
                <a:spcPct val="100000"/>
              </a:lnSpc>
              <a:buFont typeface="Arial"/>
              <a:buChar char="•"/>
            </a:pPr>
            <a:r>
              <a:rPr lang="es-GT" sz="2200" strike="noStrike">
                <a:solidFill>
                  <a:srgbClr val="000000"/>
                </a:solidFill>
                <a:latin typeface="Calibri"/>
                <a:ea typeface="DejaVu Sans"/>
              </a:rPr>
              <a:t>Conexiones cíclicas</a:t>
            </a:r>
            <a:endParaRPr/>
          </a:p>
          <a:p>
            <a:pPr algn="just">
              <a:lnSpc>
                <a:spcPct val="100000"/>
              </a:lnSpc>
              <a:buFont typeface="Arial"/>
              <a:buChar char="•"/>
            </a:pPr>
            <a:r>
              <a:rPr lang="es-GT" sz="2200" strike="noStrike">
                <a:solidFill>
                  <a:srgbClr val="000000"/>
                </a:solidFill>
                <a:latin typeface="Calibri"/>
                <a:ea typeface="DejaVu Sans"/>
              </a:rPr>
              <a:t>Mantienen información del pasado</a:t>
            </a:r>
            <a:endParaRPr/>
          </a:p>
          <a:p>
            <a:pPr algn="just">
              <a:lnSpc>
                <a:spcPct val="100000"/>
              </a:lnSpc>
              <a:buFont typeface="Arial"/>
              <a:buChar char="•"/>
            </a:pPr>
            <a:r>
              <a:rPr lang="es-GT" sz="2200" strike="noStrike">
                <a:solidFill>
                  <a:srgbClr val="000000"/>
                </a:solidFill>
                <a:latin typeface="Calibri"/>
                <a:ea typeface="DejaVu Sans"/>
              </a:rPr>
              <a:t>Su salida es función de su entrada actual, y de su pasado</a:t>
            </a:r>
            <a:endParaRPr/>
          </a:p>
        </p:txBody>
      </p:sp>
      <p:pic>
        <p:nvPicPr>
          <p:cNvPr id="387" name="Picture 386"/>
          <p:cNvPicPr/>
          <p:nvPr/>
        </p:nvPicPr>
        <p:blipFill>
          <a:blip r:embed="rId2"/>
          <a:stretch/>
        </p:blipFill>
        <p:spPr>
          <a:xfrm>
            <a:off x="5184000" y="1800000"/>
            <a:ext cx="3672000" cy="1800000"/>
          </a:xfrm>
          <a:prstGeom prst="rect">
            <a:avLst/>
          </a:prstGeom>
          <a:ln>
            <a:noFill/>
          </a:ln>
        </p:spPr>
      </p:pic>
      <p:sp>
        <p:nvSpPr>
          <p:cNvPr id="388" name="TextShape 4"/>
          <p:cNvSpPr txBox="1"/>
          <p:nvPr/>
        </p:nvSpPr>
        <p:spPr>
          <a:xfrm>
            <a:off x="5544000" y="3861720"/>
            <a:ext cx="3149640" cy="6022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just"/>
            <a:r>
              <a:rPr lang="es-GT" dirty="0">
                <a:latin typeface="Arial"/>
              </a:rPr>
              <a:t>Red recurrente. 
Creditos :</a:t>
            </a:r>
            <a:r>
              <a:rPr lang="es-GT" strike="noStrike" dirty="0">
                <a:latin typeface="Arial"/>
              </a:rPr>
              <a:t>Christopher Olah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CustomShape 1"/>
          <p:cNvSpPr/>
          <p:nvPr/>
        </p:nvSpPr>
        <p:spPr>
          <a:xfrm>
            <a:off x="601560" y="433800"/>
            <a:ext cx="8092080" cy="60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r>
              <a:rPr lang="es-GT" sz="3600" strike="noStrike">
                <a:solidFill>
                  <a:srgbClr val="002060"/>
                </a:solidFill>
                <a:latin typeface="Calibri"/>
                <a:ea typeface="DejaVu Sans"/>
              </a:rPr>
              <a:t>Redes recurrentes</a:t>
            </a:r>
            <a:endParaRPr/>
          </a:p>
        </p:txBody>
      </p:sp>
      <p:sp>
        <p:nvSpPr>
          <p:cNvPr id="390" name="CustomShape 2"/>
          <p:cNvSpPr/>
          <p:nvPr/>
        </p:nvSpPr>
        <p:spPr>
          <a:xfrm>
            <a:off x="536760" y="1641240"/>
            <a:ext cx="4038840" cy="478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91" name="CustomShape 3"/>
          <p:cNvSpPr/>
          <p:nvPr/>
        </p:nvSpPr>
        <p:spPr>
          <a:xfrm>
            <a:off x="4572000" y="1641240"/>
            <a:ext cx="4040280" cy="478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ctr">
              <a:lnSpc>
                <a:spcPct val="100000"/>
              </a:lnSpc>
            </a:pPr>
            <a:r>
              <a:rPr lang="es-GT" sz="2400" b="1" strike="noStrike">
                <a:solidFill>
                  <a:srgbClr val="000000"/>
                </a:solidFill>
                <a:latin typeface="Calibri"/>
                <a:ea typeface="DejaVu Sans"/>
              </a:rPr>
              <a:t>Dificultades</a:t>
            </a:r>
            <a:endParaRPr/>
          </a:p>
        </p:txBody>
      </p:sp>
      <p:sp>
        <p:nvSpPr>
          <p:cNvPr id="392" name="CustomShape 4"/>
          <p:cNvSpPr/>
          <p:nvPr/>
        </p:nvSpPr>
        <p:spPr>
          <a:xfrm>
            <a:off x="4572000" y="2113560"/>
            <a:ext cx="4040280" cy="2274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just">
              <a:lnSpc>
                <a:spcPct val="100000"/>
              </a:lnSpc>
              <a:buFont typeface="Arial"/>
              <a:buChar char="•"/>
            </a:pPr>
            <a:r>
              <a:rPr lang="es-GT" sz="2200" strike="noStrike">
                <a:solidFill>
                  <a:srgbClr val="000000"/>
                </a:solidFill>
                <a:latin typeface="Calibri"/>
                <a:ea typeface="DejaVu Sans"/>
              </a:rPr>
              <a:t>Necesitan mas data para aprender</a:t>
            </a:r>
            <a:endParaRPr/>
          </a:p>
          <a:p>
            <a:pPr algn="just">
              <a:lnSpc>
                <a:spcPct val="100000"/>
              </a:lnSpc>
              <a:buFont typeface="Arial"/>
              <a:buChar char="•"/>
            </a:pPr>
            <a:r>
              <a:rPr lang="es-GT" sz="2200" strike="noStrike">
                <a:solidFill>
                  <a:srgbClr val="000000"/>
                </a:solidFill>
                <a:latin typeface="Calibri"/>
                <a:ea typeface="DejaVu Sans"/>
              </a:rPr>
              <a:t>Mayor dificultad de implementación</a:t>
            </a:r>
            <a:endParaRPr/>
          </a:p>
          <a:p>
            <a:pPr algn="just">
              <a:lnSpc>
                <a:spcPct val="100000"/>
              </a:lnSpc>
              <a:buFont typeface="Arial"/>
              <a:buChar char="•"/>
            </a:pPr>
            <a:r>
              <a:rPr lang="es-GT" sz="2200" strike="noStrike">
                <a:solidFill>
                  <a:srgbClr val="000000"/>
                </a:solidFill>
                <a:latin typeface="Calibri"/>
                <a:ea typeface="DejaVu Sans"/>
              </a:rPr>
              <a:t>Sufren de “Vanishing gradient”</a:t>
            </a:r>
            <a:endParaRPr/>
          </a:p>
          <a:p>
            <a:pPr algn="just">
              <a:lnSpc>
                <a:spcPct val="100000"/>
              </a:lnSpc>
              <a:buFont typeface="Arial"/>
              <a:buChar char="•"/>
            </a:pPr>
            <a:r>
              <a:rPr lang="es-GT" sz="2200" strike="noStrike">
                <a:solidFill>
                  <a:srgbClr val="000000"/>
                </a:solidFill>
                <a:latin typeface="Calibri"/>
                <a:ea typeface="DejaVu Sans"/>
              </a:rPr>
              <a:t>Persisten información a muy  corto plazo</a:t>
            </a:r>
            <a:endParaRPr/>
          </a:p>
        </p:txBody>
      </p:sp>
      <p:pic>
        <p:nvPicPr>
          <p:cNvPr id="393" name="Picture 392"/>
          <p:cNvPicPr/>
          <p:nvPr/>
        </p:nvPicPr>
        <p:blipFill>
          <a:blip r:embed="rId2"/>
          <a:stretch/>
        </p:blipFill>
        <p:spPr>
          <a:xfrm>
            <a:off x="864000" y="1512000"/>
            <a:ext cx="3028680" cy="32191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CustomShape 1"/>
          <p:cNvSpPr/>
          <p:nvPr/>
        </p:nvSpPr>
        <p:spPr>
          <a:xfrm>
            <a:off x="2281320" y="281160"/>
            <a:ext cx="6106680" cy="571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s-GT" sz="3600" strike="noStrike">
                <a:solidFill>
                  <a:srgbClr val="00AACC"/>
                </a:solidFill>
                <a:latin typeface="Calibri"/>
                <a:ea typeface="DejaVu Sans"/>
              </a:rPr>
              <a:t>LSTM(Long Short Term Memory)</a:t>
            </a:r>
            <a:endParaRPr/>
          </a:p>
        </p:txBody>
      </p:sp>
      <p:sp>
        <p:nvSpPr>
          <p:cNvPr id="395" name="CustomShape 2"/>
          <p:cNvSpPr/>
          <p:nvPr/>
        </p:nvSpPr>
        <p:spPr>
          <a:xfrm>
            <a:off x="2281320" y="1044720"/>
            <a:ext cx="6106680" cy="366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96" name="CustomShape 3"/>
          <p:cNvSpPr/>
          <p:nvPr/>
        </p:nvSpPr>
        <p:spPr>
          <a:xfrm>
            <a:off x="2157480" y="1433160"/>
            <a:ext cx="6482160" cy="2022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just">
              <a:lnSpc>
                <a:spcPct val="100000"/>
              </a:lnSpc>
              <a:buFont typeface="Arial"/>
              <a:buChar char="•"/>
            </a:pPr>
            <a:r>
              <a:rPr lang="es-GT" sz="2000" strike="noStrike" dirty="0">
                <a:solidFill>
                  <a:srgbClr val="000000"/>
                </a:solidFill>
                <a:latin typeface="Calibri"/>
                <a:ea typeface="DejaVu Sans"/>
              </a:rPr>
              <a:t>Tipo de red recurrente</a:t>
            </a:r>
            <a:endParaRPr dirty="0"/>
          </a:p>
          <a:p>
            <a:pPr algn="just">
              <a:lnSpc>
                <a:spcPct val="100000"/>
              </a:lnSpc>
              <a:buFont typeface="Arial"/>
              <a:buChar char="•"/>
            </a:pPr>
            <a:r>
              <a:rPr lang="es-GT" sz="2000" strike="noStrike" dirty="0">
                <a:solidFill>
                  <a:srgbClr val="000000"/>
                </a:solidFill>
                <a:latin typeface="Calibri"/>
                <a:ea typeface="DejaVu Sans"/>
              </a:rPr>
              <a:t>Utiliza celdas de memoria</a:t>
            </a:r>
            <a:endParaRPr dirty="0"/>
          </a:p>
          <a:p>
            <a:pPr marL="800100" lvl="1" indent="-342900" algn="just">
              <a:lnSpc>
                <a:spcPct val="100000"/>
              </a:lnSpc>
              <a:buSzPct val="45000"/>
              <a:buFont typeface="Courier New" charset="0"/>
              <a:buChar char="o"/>
            </a:pPr>
            <a:r>
              <a:rPr lang="es-GT" sz="2000" strike="noStrike" dirty="0">
                <a:solidFill>
                  <a:srgbClr val="000000"/>
                </a:solidFill>
                <a:latin typeface="Calibri"/>
                <a:ea typeface="DejaVu Sans"/>
              </a:rPr>
              <a:t>Cada celda tiene un vector de “estado”</a:t>
            </a:r>
            <a:endParaRPr dirty="0"/>
          </a:p>
          <a:p>
            <a:pPr marL="800100" lvl="1" indent="-342900" algn="just">
              <a:lnSpc>
                <a:spcPct val="100000"/>
              </a:lnSpc>
              <a:buSzPct val="45000"/>
              <a:buFont typeface="Courier New" charset="0"/>
              <a:buChar char="o"/>
            </a:pPr>
            <a:r>
              <a:rPr lang="es-GT" sz="2000" strike="noStrike" dirty="0">
                <a:solidFill>
                  <a:srgbClr val="000000"/>
                </a:solidFill>
                <a:latin typeface="Calibri"/>
                <a:ea typeface="DejaVu Sans"/>
              </a:rPr>
              <a:t>El vector de estado es controlado por “puertas” que aprenden que información retener  y cual desechar.</a:t>
            </a:r>
            <a:endParaRPr dirty="0"/>
          </a:p>
          <a:p>
            <a:pPr algn="just">
              <a:lnSpc>
                <a:spcPct val="100000"/>
              </a:lnSpc>
              <a:buFont typeface="Arial"/>
              <a:buChar char="•"/>
            </a:pPr>
            <a:r>
              <a:rPr lang="es-GT" sz="2000" strike="noStrike" dirty="0">
                <a:solidFill>
                  <a:srgbClr val="000000"/>
                </a:solidFill>
                <a:latin typeface="Calibri"/>
                <a:ea typeface="DejaVu Sans"/>
              </a:rPr>
              <a:t>Esto les permite guardar información a largo plazo y usar el vector de estado para manejar contexto y dependencias.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Picture 396"/>
          <p:cNvPicPr/>
          <p:nvPr/>
        </p:nvPicPr>
        <p:blipFill>
          <a:blip r:embed="rId3"/>
          <a:stretch/>
        </p:blipFill>
        <p:spPr>
          <a:xfrm>
            <a:off x="1056600" y="1296000"/>
            <a:ext cx="7019280" cy="2618640"/>
          </a:xfrm>
          <a:prstGeom prst="rect">
            <a:avLst/>
          </a:prstGeom>
          <a:ln>
            <a:noFill/>
          </a:ln>
        </p:spPr>
      </p:pic>
      <p:sp>
        <p:nvSpPr>
          <p:cNvPr id="398" name="CustomShape 1"/>
          <p:cNvSpPr/>
          <p:nvPr/>
        </p:nvSpPr>
        <p:spPr>
          <a:xfrm>
            <a:off x="2016000" y="4005720"/>
            <a:ext cx="6623640" cy="60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r>
              <a:rPr lang="es-GT" strike="noStrike">
                <a:latin typeface="Arial"/>
              </a:rPr>
              <a:t>Red LSTM de 3 pasos – Creditos: Christopher Olah 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CustomShape 1"/>
          <p:cNvSpPr/>
          <p:nvPr/>
        </p:nvSpPr>
        <p:spPr>
          <a:xfrm>
            <a:off x="3384000" y="432000"/>
            <a:ext cx="5634000" cy="575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s-GT" sz="2800" strike="noStrike">
                <a:solidFill>
                  <a:srgbClr val="002060"/>
                </a:solidFill>
                <a:latin typeface="Calibri"/>
                <a:ea typeface="DejaVu Sans"/>
              </a:rPr>
              <a:t>Ejemplos aplicados a NLP</a:t>
            </a:r>
            <a:endParaRPr/>
          </a:p>
        </p:txBody>
      </p:sp>
      <p:sp>
        <p:nvSpPr>
          <p:cNvPr id="400" name="CustomShape 2"/>
          <p:cNvSpPr/>
          <p:nvPr/>
        </p:nvSpPr>
        <p:spPr>
          <a:xfrm>
            <a:off x="720000" y="1237680"/>
            <a:ext cx="3977506" cy="345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r>
              <a:rPr lang="es-GT" strike="noStrike">
                <a:latin typeface="Arial"/>
              </a:rPr>
              <a:t>Análisis de emociones en texto:</a:t>
            </a:r>
            <a:endParaRPr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380" y="1736040"/>
            <a:ext cx="2422620" cy="282388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8900" y="2455831"/>
            <a:ext cx="5499100" cy="13843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20431" y="4625788"/>
            <a:ext cx="5554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hlinkClick r:id="rId4"/>
              </a:rPr>
              <a:t>Ejemplo</a:t>
            </a:r>
            <a:r>
              <a:rPr lang="en-US" dirty="0" smtClean="0">
                <a:hlinkClick r:id="rId4"/>
              </a:rPr>
              <a:t> con Python y </a:t>
            </a:r>
            <a:r>
              <a:rPr lang="en-US" dirty="0" err="1" smtClean="0">
                <a:hlinkClick r:id="rId4"/>
              </a:rPr>
              <a:t>Tensorflow</a:t>
            </a:r>
            <a:r>
              <a:rPr lang="en-US" dirty="0" smtClean="0">
                <a:hlinkClick r:id="rId4"/>
              </a:rPr>
              <a:t>. </a:t>
            </a:r>
            <a:r>
              <a:rPr lang="en-US" dirty="0" err="1" smtClean="0">
                <a:hlinkClick r:id="rId4"/>
              </a:rPr>
              <a:t>Creditos</a:t>
            </a:r>
            <a:r>
              <a:rPr lang="en-US" dirty="0" smtClean="0">
                <a:hlinkClick r:id="rId4"/>
              </a:rPr>
              <a:t>: Luis Leal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CustomShape 1"/>
          <p:cNvSpPr/>
          <p:nvPr/>
        </p:nvSpPr>
        <p:spPr>
          <a:xfrm>
            <a:off x="3384000" y="432000"/>
            <a:ext cx="5634000" cy="575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s-GT" sz="2800" strike="noStrike">
                <a:solidFill>
                  <a:srgbClr val="002060"/>
                </a:solidFill>
                <a:latin typeface="Calibri"/>
                <a:ea typeface="DejaVu Sans"/>
              </a:rPr>
              <a:t>Ejemplos aplicados a NLP</a:t>
            </a:r>
            <a:endParaRPr/>
          </a:p>
        </p:txBody>
      </p:sp>
      <p:sp>
        <p:nvSpPr>
          <p:cNvPr id="402" name="CustomShape 2"/>
          <p:cNvSpPr/>
          <p:nvPr/>
        </p:nvSpPr>
        <p:spPr>
          <a:xfrm>
            <a:off x="720000" y="1237680"/>
            <a:ext cx="4456800" cy="345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r>
              <a:rPr lang="es-GT" strike="noStrike">
                <a:latin typeface="Arial"/>
              </a:rPr>
              <a:t>Traductor de lenguajes usando “seq2seq”: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CustomShape 1"/>
          <p:cNvSpPr/>
          <p:nvPr/>
        </p:nvSpPr>
        <p:spPr>
          <a:xfrm>
            <a:off x="3384000" y="432000"/>
            <a:ext cx="5634000" cy="575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s-GT" sz="2800" strike="noStrike">
                <a:solidFill>
                  <a:srgbClr val="002060"/>
                </a:solidFill>
                <a:latin typeface="Calibri"/>
                <a:ea typeface="DejaVu Sans"/>
              </a:rPr>
              <a:t>Ejemplos aplicados a NLP</a:t>
            </a:r>
            <a:endParaRPr/>
          </a:p>
        </p:txBody>
      </p:sp>
      <p:sp>
        <p:nvSpPr>
          <p:cNvPr id="404" name="CustomShape 2"/>
          <p:cNvSpPr/>
          <p:nvPr/>
        </p:nvSpPr>
        <p:spPr>
          <a:xfrm>
            <a:off x="720000" y="1237680"/>
            <a:ext cx="8426520" cy="1625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r>
              <a:rPr lang="es-GT" b="1" strike="noStrike">
                <a:latin typeface="Arial"/>
              </a:rPr>
              <a:t>Modelo generativo</a:t>
            </a:r>
            <a:r>
              <a:rPr lang="es-GT" strike="noStrike">
                <a:latin typeface="Arial"/>
              </a:rPr>
              <a:t>: Hemos visto modelos discriminatorios, un modelo generativo es aquel que en lugar de obtener una clasificación o una representación equivalente de sus datos de entrada, es entrenado para generar por si mismo datos con similitudes a sus datos de entrenamiento.</a:t>
            </a:r>
            <a:endParaRPr/>
          </a:p>
          <a:p>
            <a:r>
              <a:rPr lang="es-GT" b="1" strike="noStrike">
                <a:latin typeface="Arial"/>
              </a:rPr>
              <a:t>Ejemplo: Love-Poe(en desarrollo) </a:t>
            </a:r>
            <a:r>
              <a:rPr lang="es-GT" strike="noStrike">
                <a:latin typeface="Arial"/>
              </a:rPr>
              <a:t>Es un bot que genera literatura de horror</a:t>
            </a:r>
            <a:endParaRPr/>
          </a:p>
          <a:p>
            <a:r>
              <a:rPr lang="es-GT" strike="noStrike">
                <a:latin typeface="Arial"/>
              </a:rPr>
              <a:t>Aprendiendo de 2 conocidos autores Lovecraft y Poe.</a:t>
            </a:r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4691" y="2980391"/>
            <a:ext cx="3636309" cy="18538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CustomShape 1"/>
          <p:cNvSpPr/>
          <p:nvPr/>
        </p:nvSpPr>
        <p:spPr>
          <a:xfrm>
            <a:off x="3384000" y="432000"/>
            <a:ext cx="5634000" cy="575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s-GT" sz="2800" strike="noStrike">
                <a:solidFill>
                  <a:srgbClr val="002060"/>
                </a:solidFill>
                <a:latin typeface="Calibri"/>
                <a:ea typeface="DejaVu Sans"/>
              </a:rPr>
              <a:t>Ejemplos aplicados a NLP</a:t>
            </a:r>
            <a:endParaRPr/>
          </a:p>
        </p:txBody>
      </p:sp>
      <p:sp>
        <p:nvSpPr>
          <p:cNvPr id="406" name="CustomShape 2"/>
          <p:cNvSpPr/>
          <p:nvPr/>
        </p:nvSpPr>
        <p:spPr>
          <a:xfrm>
            <a:off x="113040" y="1080000"/>
            <a:ext cx="8670600" cy="385955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r>
              <a:rPr lang="es-GT" sz="1600" b="1" strike="noStrike" dirty="0">
                <a:latin typeface="Arial"/>
              </a:rPr>
              <a:t>Aplicación en la industria(y relación con business inteligence/data warehousing)</a:t>
            </a:r>
            <a:endParaRPr dirty="0"/>
          </a:p>
          <a:p>
            <a:pPr algn="just">
              <a:lnSpc>
                <a:spcPct val="100000"/>
              </a:lnSpc>
            </a:pPr>
            <a:r>
              <a:rPr lang="es-GT" sz="1600" strike="noStrike" dirty="0">
                <a:latin typeface="Arial"/>
              </a:rPr>
              <a:t> Mes a mes , la empresa envía encuestas  abiertas a nuevos usuarios y estos escriben sus respuestas con texto libre. A la empresa le interesa analizar estas respuestas de una manera estandarizada,pero el texto libre no permite esto. Por lo cual una persona lee encuesta por encuesta y las agrupa para luego generar manualmente un reporte. Problemas?</a:t>
            </a:r>
            <a:endParaRPr dirty="0"/>
          </a:p>
          <a:p>
            <a:pPr algn="just">
              <a:lnSpc>
                <a:spcPct val="100000"/>
              </a:lnSpc>
              <a:buFont typeface="Liberation Serif"/>
              <a:buAutoNum type="arabicParenR"/>
            </a:pPr>
            <a:r>
              <a:rPr lang="es-GT" sz="1600" strike="noStrike" dirty="0">
                <a:latin typeface="Arial"/>
              </a:rPr>
              <a:t>El numero de usuarios nuevos ha incrementado y demanda mucho trabajo.</a:t>
            </a:r>
            <a:endParaRPr dirty="0"/>
          </a:p>
          <a:p>
            <a:pPr algn="just">
              <a:lnSpc>
                <a:spcPct val="100000"/>
              </a:lnSpc>
              <a:buFont typeface="Liberation Serif"/>
              <a:buAutoNum type="arabicParenR"/>
            </a:pPr>
            <a:r>
              <a:rPr lang="es-GT" sz="1600" strike="noStrike" dirty="0">
                <a:latin typeface="Arial"/>
              </a:rPr>
              <a:t>El reporte se genera manualmente por lo cual solo es analizado aisladamente</a:t>
            </a:r>
            <a:endParaRPr dirty="0"/>
          </a:p>
          <a:p>
            <a:pPr algn="just">
              <a:lnSpc>
                <a:spcPct val="100000"/>
              </a:lnSpc>
            </a:pPr>
            <a:endParaRPr dirty="0"/>
          </a:p>
          <a:p>
            <a:pPr algn="just">
              <a:lnSpc>
                <a:spcPct val="100000"/>
              </a:lnSpc>
            </a:pPr>
            <a:r>
              <a:rPr lang="es-GT" sz="1600" strike="noStrike" dirty="0">
                <a:latin typeface="Arial"/>
              </a:rPr>
              <a:t>Solución? </a:t>
            </a:r>
            <a:endParaRPr dirty="0"/>
          </a:p>
          <a:p>
            <a:pPr algn="just">
              <a:lnSpc>
                <a:spcPct val="100000"/>
              </a:lnSpc>
            </a:pPr>
            <a:r>
              <a:rPr lang="es-GT" sz="1600" strike="noStrike" dirty="0">
                <a:latin typeface="Arial"/>
              </a:rPr>
              <a:t>1) Con las encuestas(y reporte) de meses anteriores, entrenamos un bot</a:t>
            </a:r>
            <a:endParaRPr dirty="0"/>
          </a:p>
          <a:p>
            <a:pPr algn="just">
              <a:lnSpc>
                <a:spcPct val="100000"/>
              </a:lnSpc>
            </a:pPr>
            <a:r>
              <a:rPr lang="es-GT" sz="1600" strike="noStrike" dirty="0">
                <a:latin typeface="Arial"/>
              </a:rPr>
              <a:t>utilizando Deep Learning que aprende a realizar la tarea que la persona realiza mes</a:t>
            </a:r>
            <a:endParaRPr dirty="0"/>
          </a:p>
          <a:p>
            <a:pPr algn="just">
              <a:lnSpc>
                <a:spcPct val="100000"/>
              </a:lnSpc>
            </a:pPr>
            <a:r>
              <a:rPr lang="es-GT" sz="1600" strike="noStrike" dirty="0">
                <a:latin typeface="Arial"/>
              </a:rPr>
              <a:t>a mes. </a:t>
            </a:r>
            <a:endParaRPr dirty="0"/>
          </a:p>
          <a:p>
            <a:pPr algn="just">
              <a:lnSpc>
                <a:spcPct val="100000"/>
              </a:lnSpc>
            </a:pPr>
            <a:r>
              <a:rPr lang="es-GT" sz="1600" strike="noStrike" dirty="0">
                <a:latin typeface="Arial"/>
              </a:rPr>
              <a:t>2) Este bot sera integrado a un job de ETL que automáticamente llevará el resultado de una manera estructurada al data warehouse, para posterior análisis y permitir integración con otros datos de interés</a:t>
            </a:r>
            <a:r>
              <a:rPr lang="es-GT" sz="1600" strike="noStrike" dirty="0" smtClean="0">
                <a:latin typeface="Arial"/>
              </a:rPr>
              <a:t>.</a:t>
            </a:r>
            <a:endParaRPr dirty="0"/>
          </a:p>
          <a:p>
            <a:pPr algn="just">
              <a:lnSpc>
                <a:spcPct val="100000"/>
              </a:lnSpc>
            </a:pPr>
            <a:endParaRPr dirty="0"/>
          </a:p>
          <a:p>
            <a:pPr algn="just">
              <a:lnSpc>
                <a:spcPct val="100000"/>
              </a:lnSpc>
            </a:pPr>
            <a:endParaRPr dirty="0"/>
          </a:p>
          <a:p>
            <a:pPr algn="just">
              <a:lnSpc>
                <a:spcPct val="100000"/>
              </a:lnSpc>
            </a:pP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CustomShape 1"/>
          <p:cNvSpPr/>
          <p:nvPr/>
        </p:nvSpPr>
        <p:spPr>
          <a:xfrm>
            <a:off x="448920" y="433800"/>
            <a:ext cx="8244720" cy="60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r>
              <a:rPr lang="es-GT" sz="3600" strike="noStrike">
                <a:solidFill>
                  <a:srgbClr val="002060"/>
                </a:solidFill>
                <a:latin typeface="Calibri"/>
                <a:ea typeface="DejaVu Sans"/>
              </a:rPr>
              <a:t>IA,ML,DL</a:t>
            </a:r>
            <a:endParaRPr/>
          </a:p>
        </p:txBody>
      </p:sp>
      <p:sp>
        <p:nvSpPr>
          <p:cNvPr id="344" name="CustomShape 2"/>
          <p:cNvSpPr/>
          <p:nvPr/>
        </p:nvSpPr>
        <p:spPr>
          <a:xfrm>
            <a:off x="448920" y="1350000"/>
            <a:ext cx="8244720" cy="3510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  <a:buFont typeface="Arial"/>
              <a:buChar char="•"/>
            </a:pPr>
            <a:r>
              <a:rPr lang="es-GT" sz="2800" strike="noStrike">
                <a:solidFill>
                  <a:srgbClr val="000000"/>
                </a:solidFill>
                <a:latin typeface="Calibri"/>
                <a:ea typeface="DejaVu Sans"/>
              </a:rPr>
              <a:t>Inteligencia Artificial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s-GT" sz="2800" strike="noStrike">
                <a:solidFill>
                  <a:srgbClr val="000000"/>
                </a:solidFill>
                <a:latin typeface="Calibri"/>
                <a:ea typeface="DejaVu Sans"/>
              </a:rPr>
              <a:t>Machine Learning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s-GT" sz="2800" strike="noStrike">
                <a:solidFill>
                  <a:srgbClr val="000000"/>
                </a:solidFill>
                <a:latin typeface="Calibri"/>
                <a:ea typeface="DejaVu Sans"/>
              </a:rPr>
              <a:t>Deep Learning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pic>
        <p:nvPicPr>
          <p:cNvPr id="345" name="Picture 344"/>
          <p:cNvPicPr/>
          <p:nvPr/>
        </p:nvPicPr>
        <p:blipFill>
          <a:blip r:embed="rId2"/>
          <a:stretch/>
        </p:blipFill>
        <p:spPr>
          <a:xfrm rot="21537000">
            <a:off x="4991760" y="1223640"/>
            <a:ext cx="3287880" cy="3312000"/>
          </a:xfrm>
          <a:prstGeom prst="rect">
            <a:avLst/>
          </a:prstGeom>
          <a:ln>
            <a:noFill/>
          </a:ln>
        </p:spPr>
      </p:pic>
      <p:pic>
        <p:nvPicPr>
          <p:cNvPr id="346" name="Picture 345"/>
          <p:cNvPicPr/>
          <p:nvPr/>
        </p:nvPicPr>
        <p:blipFill>
          <a:blip r:embed="rId3"/>
          <a:stretch/>
        </p:blipFill>
        <p:spPr>
          <a:xfrm>
            <a:off x="1080000" y="2808000"/>
            <a:ext cx="2376000" cy="1944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CustomShape 1"/>
          <p:cNvSpPr/>
          <p:nvPr/>
        </p:nvSpPr>
        <p:spPr>
          <a:xfrm>
            <a:off x="1008000" y="432000"/>
            <a:ext cx="8092080" cy="60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r>
              <a:rPr lang="es-GT" sz="2600" strike="noStrike">
                <a:solidFill>
                  <a:srgbClr val="002060"/>
                </a:solidFill>
                <a:latin typeface="Calibri"/>
                <a:ea typeface="DejaVu Sans"/>
              </a:rPr>
              <a:t>Tips y Técnicas Relacionadas</a:t>
            </a:r>
            <a:endParaRPr/>
          </a:p>
        </p:txBody>
      </p:sp>
      <p:sp>
        <p:nvSpPr>
          <p:cNvPr id="408" name="CustomShape 2"/>
          <p:cNvSpPr/>
          <p:nvPr/>
        </p:nvSpPr>
        <p:spPr>
          <a:xfrm>
            <a:off x="1544760" y="1105200"/>
            <a:ext cx="6158880" cy="478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ctr">
              <a:lnSpc>
                <a:spcPct val="100000"/>
              </a:lnSpc>
            </a:pPr>
            <a:r>
              <a:rPr lang="es-GT" sz="2400" b="1" strike="noStrike">
                <a:solidFill>
                  <a:srgbClr val="000000"/>
                </a:solidFill>
                <a:latin typeface="Calibri"/>
                <a:ea typeface="DejaVu Sans"/>
              </a:rPr>
              <a:t>Word2Vec embeddings</a:t>
            </a:r>
            <a:endParaRPr/>
          </a:p>
        </p:txBody>
      </p:sp>
      <p:sp>
        <p:nvSpPr>
          <p:cNvPr id="409" name="CustomShape 3"/>
          <p:cNvSpPr/>
          <p:nvPr/>
        </p:nvSpPr>
        <p:spPr>
          <a:xfrm>
            <a:off x="352800" y="1656000"/>
            <a:ext cx="8502840" cy="3383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85750" indent="-285750" algn="just">
              <a:lnSpc>
                <a:spcPct val="100000"/>
              </a:lnSpc>
              <a:buFont typeface="Arial" charset="0"/>
              <a:buChar char="•"/>
            </a:pPr>
            <a:endParaRPr lang="es-GT" strike="noStrike" dirty="0" smtClean="0">
              <a:solidFill>
                <a:srgbClr val="000000"/>
              </a:solidFill>
              <a:latin typeface="Calibri"/>
              <a:ea typeface="DejaVu Sans"/>
            </a:endParaRPr>
          </a:p>
          <a:p>
            <a:pPr marL="285750" indent="-285750" algn="just">
              <a:buFont typeface="Arial" charset="0"/>
              <a:buChar char="•"/>
            </a:pPr>
            <a:r>
              <a:rPr lang="es-GT" dirty="0">
                <a:solidFill>
                  <a:srgbClr val="000000"/>
                </a:solidFill>
                <a:latin typeface="Calibri"/>
              </a:rPr>
              <a:t>Método de aprendizaje no supervisado(solo necesitamos</a:t>
            </a:r>
            <a:r>
              <a:rPr lang="es-GT" dirty="0" smtClean="0"/>
              <a:t> </a:t>
            </a:r>
            <a:r>
              <a:rPr lang="es-GT" dirty="0">
                <a:solidFill>
                  <a:srgbClr val="000000"/>
                </a:solidFill>
                <a:latin typeface="Calibri"/>
              </a:rPr>
              <a:t>texto,y con internettenemos abundancia de el</a:t>
            </a:r>
            <a:r>
              <a:rPr lang="es-GT" dirty="0" smtClean="0">
                <a:solidFill>
                  <a:srgbClr val="000000"/>
                </a:solidFill>
                <a:latin typeface="Calibri"/>
              </a:rPr>
              <a:t>)</a:t>
            </a:r>
            <a:endParaRPr lang="es-GT" dirty="0">
              <a:solidFill>
                <a:srgbClr val="000000"/>
              </a:solidFill>
              <a:latin typeface="Calibri"/>
              <a:ea typeface="DejaVu Sans"/>
            </a:endParaRPr>
          </a:p>
          <a:p>
            <a:pPr marL="285750" indent="-285750" algn="just">
              <a:lnSpc>
                <a:spcPct val="100000"/>
              </a:lnSpc>
              <a:buFont typeface="Arial" charset="0"/>
              <a:buChar char="•"/>
            </a:pPr>
            <a:r>
              <a:rPr lang="es-GT" strike="noStrike" dirty="0" smtClean="0">
                <a:solidFill>
                  <a:srgbClr val="000000"/>
                </a:solidFill>
                <a:latin typeface="Calibri"/>
                <a:ea typeface="DejaVu Sans"/>
              </a:rPr>
              <a:t>Aprende </a:t>
            </a:r>
            <a:r>
              <a:rPr lang="es-GT" strike="noStrike" dirty="0">
                <a:solidFill>
                  <a:srgbClr val="000000"/>
                </a:solidFill>
                <a:latin typeface="Calibri"/>
                <a:ea typeface="DejaVu Sans"/>
              </a:rPr>
              <a:t>representaciones vectoriales de las palabras(el tamaño de los vectores es mucho menor que el tamaño del vocabulario)</a:t>
            </a:r>
            <a:endParaRPr dirty="0"/>
          </a:p>
          <a:p>
            <a:pPr marL="285750" indent="-285750" algn="just">
              <a:lnSpc>
                <a:spcPct val="100000"/>
              </a:lnSpc>
              <a:buFont typeface="Arial" charset="0"/>
              <a:buChar char="•"/>
            </a:pPr>
            <a:r>
              <a:rPr lang="es-GT" strike="noStrike" dirty="0">
                <a:solidFill>
                  <a:srgbClr val="000000"/>
                </a:solidFill>
                <a:latin typeface="Calibri"/>
                <a:ea typeface="DejaVu Sans"/>
              </a:rPr>
              <a:t>Estos vectores no son aleatorios, tienen semántica incrustada(vectores similares,corresponden a palabras similares)</a:t>
            </a:r>
            <a:endParaRPr dirty="0"/>
          </a:p>
          <a:p>
            <a:pPr marL="285750" indent="-285750" algn="just">
              <a:lnSpc>
                <a:spcPct val="100000"/>
              </a:lnSpc>
              <a:buFont typeface="Arial" charset="0"/>
              <a:buChar char="•"/>
            </a:pPr>
            <a:r>
              <a:rPr lang="es-GT" strike="noStrike" dirty="0">
                <a:solidFill>
                  <a:srgbClr val="000000"/>
                </a:solidFill>
                <a:latin typeface="Calibri"/>
                <a:ea typeface="DejaVu Sans"/>
              </a:rPr>
              <a:t>Es posible realizar aritmética y aplicaciones interesantes con los vectores, por ejemplo:</a:t>
            </a:r>
            <a:endParaRPr dirty="0"/>
          </a:p>
          <a:p>
            <a:pPr marL="742950" lvl="1" indent="-285750" algn="just">
              <a:lnSpc>
                <a:spcPct val="100000"/>
              </a:lnSpc>
              <a:buSzPct val="45000"/>
              <a:buFont typeface="Arial" charset="0"/>
              <a:buChar char="•"/>
            </a:pPr>
            <a:r>
              <a:rPr lang="es-GT" strike="noStrike" dirty="0">
                <a:solidFill>
                  <a:srgbClr val="000000"/>
                </a:solidFill>
                <a:latin typeface="Calibri"/>
                <a:ea typeface="DejaVu Sans"/>
              </a:rPr>
              <a:t>Gatito – gato + perro = perrito</a:t>
            </a:r>
            <a:endParaRPr dirty="0"/>
          </a:p>
          <a:p>
            <a:pPr marL="742950" lvl="1" indent="-285750" algn="just">
              <a:lnSpc>
                <a:spcPct val="100000"/>
              </a:lnSpc>
              <a:buSzPct val="45000"/>
              <a:buFont typeface="Arial" charset="0"/>
              <a:buChar char="•"/>
            </a:pPr>
            <a:r>
              <a:rPr lang="es-GT" strike="noStrike" dirty="0">
                <a:solidFill>
                  <a:srgbClr val="000000"/>
                </a:solidFill>
                <a:latin typeface="Calibri"/>
                <a:ea typeface="DejaVu Sans"/>
              </a:rPr>
              <a:t>Rey – hombre + mujer = reina</a:t>
            </a:r>
            <a:r>
              <a:rPr lang="es-GT" sz="2200" strike="noStrike" dirty="0">
                <a:solidFill>
                  <a:srgbClr val="000000"/>
                </a:solidFill>
                <a:latin typeface="Calibri"/>
                <a:ea typeface="DejaVu Sans"/>
              </a:rPr>
              <a:t>  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CustomShape 1"/>
          <p:cNvSpPr/>
          <p:nvPr/>
        </p:nvSpPr>
        <p:spPr>
          <a:xfrm>
            <a:off x="1008000" y="432000"/>
            <a:ext cx="8092080" cy="60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r>
              <a:rPr lang="es-GT" sz="2600" strike="noStrike">
                <a:solidFill>
                  <a:srgbClr val="002060"/>
                </a:solidFill>
                <a:latin typeface="Calibri"/>
                <a:ea typeface="DejaVu Sans"/>
              </a:rPr>
              <a:t>Tips y Técnicas Relacionadas</a:t>
            </a:r>
            <a:endParaRPr/>
          </a:p>
        </p:txBody>
      </p:sp>
      <p:sp>
        <p:nvSpPr>
          <p:cNvPr id="411" name="CustomShape 2"/>
          <p:cNvSpPr/>
          <p:nvPr/>
        </p:nvSpPr>
        <p:spPr>
          <a:xfrm>
            <a:off x="352800" y="1656000"/>
            <a:ext cx="8502840" cy="3383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just">
              <a:lnSpc>
                <a:spcPct val="100000"/>
              </a:lnSpc>
              <a:buFont typeface="Arial"/>
              <a:buChar char="•"/>
            </a:pPr>
            <a:r>
              <a:rPr lang="es-GT" sz="2200" strike="noStrike">
                <a:solidFill>
                  <a:srgbClr val="000000"/>
                </a:solidFill>
                <a:latin typeface="Calibri"/>
                <a:ea typeface="DejaVu Sans"/>
              </a:rPr>
              <a:t>  </a:t>
            </a:r>
            <a:endParaRPr/>
          </a:p>
        </p:txBody>
      </p:sp>
      <p:pic>
        <p:nvPicPr>
          <p:cNvPr id="412" name="Picture 411"/>
          <p:cNvPicPr/>
          <p:nvPr/>
        </p:nvPicPr>
        <p:blipFill>
          <a:blip r:embed="rId2"/>
          <a:stretch/>
        </p:blipFill>
        <p:spPr>
          <a:xfrm>
            <a:off x="2016000" y="1080000"/>
            <a:ext cx="5039640" cy="3383640"/>
          </a:xfrm>
          <a:prstGeom prst="rect">
            <a:avLst/>
          </a:prstGeom>
          <a:ln>
            <a:noFill/>
          </a:ln>
        </p:spPr>
      </p:pic>
      <p:sp>
        <p:nvSpPr>
          <p:cNvPr id="413" name="CustomShape 3"/>
          <p:cNvSpPr/>
          <p:nvPr/>
        </p:nvSpPr>
        <p:spPr>
          <a:xfrm>
            <a:off x="3312000" y="4608000"/>
            <a:ext cx="3017880" cy="345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r>
              <a:rPr lang="es-GT" strike="noStrike">
                <a:latin typeface="Arial"/>
              </a:rPr>
              <a:t>Créditos:Chris MacCormick 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4" name="Picture 413"/>
          <p:cNvPicPr/>
          <p:nvPr/>
        </p:nvPicPr>
        <p:blipFill>
          <a:blip r:embed="rId2"/>
          <a:stretch/>
        </p:blipFill>
        <p:spPr>
          <a:xfrm>
            <a:off x="1944000" y="1152000"/>
            <a:ext cx="5687640" cy="3383640"/>
          </a:xfrm>
          <a:prstGeom prst="rect">
            <a:avLst/>
          </a:prstGeom>
          <a:ln>
            <a:noFill/>
          </a:ln>
        </p:spPr>
      </p:pic>
      <p:sp>
        <p:nvSpPr>
          <p:cNvPr id="415" name="CustomShape 1"/>
          <p:cNvSpPr/>
          <p:nvPr/>
        </p:nvSpPr>
        <p:spPr>
          <a:xfrm>
            <a:off x="2664000" y="4752000"/>
            <a:ext cx="3996776" cy="345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r>
              <a:rPr lang="es-GT" strike="noStrike">
                <a:latin typeface="Arial"/>
              </a:rPr>
              <a:t>Créditos : Google, Tensorflow team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CustomShape 1"/>
          <p:cNvSpPr/>
          <p:nvPr/>
        </p:nvSpPr>
        <p:spPr>
          <a:xfrm>
            <a:off x="601560" y="433800"/>
            <a:ext cx="8092080" cy="60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r>
              <a:rPr lang="es-GT" sz="3600" strike="noStrike">
                <a:solidFill>
                  <a:srgbClr val="002060"/>
                </a:solidFill>
                <a:latin typeface="Calibri"/>
                <a:ea typeface="DejaVu Sans"/>
              </a:rPr>
              <a:t>Word2vec en 2d</a:t>
            </a:r>
            <a:endParaRPr/>
          </a:p>
        </p:txBody>
      </p:sp>
      <p:sp>
        <p:nvSpPr>
          <p:cNvPr id="417" name="CustomShape 2"/>
          <p:cNvSpPr/>
          <p:nvPr/>
        </p:nvSpPr>
        <p:spPr>
          <a:xfrm>
            <a:off x="536760" y="1641240"/>
            <a:ext cx="4038840" cy="478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18" name="CustomShape 3"/>
          <p:cNvSpPr/>
          <p:nvPr/>
        </p:nvSpPr>
        <p:spPr>
          <a:xfrm>
            <a:off x="4572000" y="1641240"/>
            <a:ext cx="4040280" cy="478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419" name="Picture 418"/>
          <p:cNvPicPr/>
          <p:nvPr/>
        </p:nvPicPr>
        <p:blipFill>
          <a:blip r:embed="rId2"/>
          <a:stretch/>
        </p:blipFill>
        <p:spPr>
          <a:xfrm>
            <a:off x="968400" y="1338120"/>
            <a:ext cx="7743600" cy="1037880"/>
          </a:xfrm>
          <a:prstGeom prst="rect">
            <a:avLst/>
          </a:prstGeom>
          <a:ln>
            <a:noFill/>
          </a:ln>
        </p:spPr>
      </p:pic>
      <p:sp>
        <p:nvSpPr>
          <p:cNvPr id="420" name="TextShape 4"/>
          <p:cNvSpPr txBox="1"/>
          <p:nvPr/>
        </p:nvSpPr>
        <p:spPr>
          <a:xfrm>
            <a:off x="1943999" y="4104000"/>
            <a:ext cx="5559459" cy="346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s-GT" dirty="0">
                <a:latin typeface="Arial"/>
              </a:rPr>
              <a:t>Ejemplo de wor2vec enbeddings, Credito: Luis Leal</a:t>
            </a:r>
            <a:endParaRPr dirty="0"/>
          </a:p>
        </p:txBody>
      </p:sp>
      <p:pic>
        <p:nvPicPr>
          <p:cNvPr id="421" name="Picture 420"/>
          <p:cNvPicPr/>
          <p:nvPr/>
        </p:nvPicPr>
        <p:blipFill>
          <a:blip r:embed="rId3"/>
          <a:stretch/>
        </p:blipFill>
        <p:spPr>
          <a:xfrm>
            <a:off x="3439440" y="2808000"/>
            <a:ext cx="2104560" cy="10378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CustomShape 1"/>
          <p:cNvSpPr/>
          <p:nvPr/>
        </p:nvSpPr>
        <p:spPr>
          <a:xfrm>
            <a:off x="1008000" y="432000"/>
            <a:ext cx="8092080" cy="60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r>
              <a:rPr lang="es-GT" sz="2600" strike="noStrike">
                <a:solidFill>
                  <a:srgbClr val="002060"/>
                </a:solidFill>
                <a:latin typeface="Calibri"/>
                <a:ea typeface="DejaVu Sans"/>
              </a:rPr>
              <a:t>Tips y Técnicas Relacionadas</a:t>
            </a:r>
            <a:endParaRPr/>
          </a:p>
        </p:txBody>
      </p:sp>
      <p:sp>
        <p:nvSpPr>
          <p:cNvPr id="423" name="CustomShape 2"/>
          <p:cNvSpPr/>
          <p:nvPr/>
        </p:nvSpPr>
        <p:spPr>
          <a:xfrm>
            <a:off x="1544760" y="1105200"/>
            <a:ext cx="6158880" cy="478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ctr">
              <a:lnSpc>
                <a:spcPct val="100000"/>
              </a:lnSpc>
            </a:pPr>
            <a:r>
              <a:rPr lang="es-GT" sz="2400" b="1" strike="noStrike">
                <a:solidFill>
                  <a:srgbClr val="000000"/>
                </a:solidFill>
                <a:latin typeface="Calibri"/>
                <a:ea typeface="DejaVu Sans"/>
              </a:rPr>
              <a:t>Stemming</a:t>
            </a:r>
            <a:endParaRPr/>
          </a:p>
        </p:txBody>
      </p:sp>
      <p:sp>
        <p:nvSpPr>
          <p:cNvPr id="424" name="CustomShape 3"/>
          <p:cNvSpPr/>
          <p:nvPr/>
        </p:nvSpPr>
        <p:spPr>
          <a:xfrm>
            <a:off x="352800" y="1583640"/>
            <a:ext cx="8502840" cy="2088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just">
              <a:lnSpc>
                <a:spcPct val="100000"/>
              </a:lnSpc>
              <a:buFont typeface="Arial"/>
              <a:buChar char="•"/>
            </a:pPr>
            <a:r>
              <a:rPr lang="es-GT" sz="1600" strike="noStrike">
                <a:solidFill>
                  <a:srgbClr val="000000"/>
                </a:solidFill>
                <a:latin typeface="Calibri"/>
                <a:ea typeface="DejaVu Sans"/>
              </a:rPr>
              <a:t>Método para convertir (reducir) palabras derivadas a palabras base.</a:t>
            </a:r>
            <a:endParaRPr/>
          </a:p>
          <a:p>
            <a:pPr algn="just">
              <a:lnSpc>
                <a:spcPct val="100000"/>
              </a:lnSpc>
              <a:buFont typeface="Arial"/>
              <a:buChar char="•"/>
            </a:pPr>
            <a:r>
              <a:rPr lang="es-GT" sz="1600" strike="noStrike">
                <a:solidFill>
                  <a:srgbClr val="000000"/>
                </a:solidFill>
                <a:latin typeface="Calibri"/>
                <a:ea typeface="DejaVu Sans"/>
              </a:rPr>
              <a:t>Por ejemplo: discutiendo, discuten, discute → discutir  </a:t>
            </a:r>
            <a:endParaRPr/>
          </a:p>
          <a:p>
            <a:pPr algn="just">
              <a:lnSpc>
                <a:spcPct val="100000"/>
              </a:lnSpc>
              <a:buFont typeface="Arial"/>
              <a:buChar char="•"/>
            </a:pPr>
            <a:r>
              <a:rPr lang="es-GT" sz="1600" strike="noStrike">
                <a:solidFill>
                  <a:srgbClr val="000000"/>
                </a:solidFill>
                <a:latin typeface="Calibri"/>
                <a:ea typeface="DejaVu Sans"/>
              </a:rPr>
              <a:t>Usar con precaución!  </a:t>
            </a:r>
            <a:r>
              <a:rPr lang="es-GT" sz="1600" b="1" strike="noStrike">
                <a:solidFill>
                  <a:srgbClr val="000000"/>
                </a:solidFill>
                <a:latin typeface="Calibri"/>
                <a:ea typeface="DejaVu Sans"/>
              </a:rPr>
              <a:t> Puede ayudar pero también puede dañar</a:t>
            </a:r>
            <a:endParaRPr/>
          </a:p>
          <a:p>
            <a:pPr algn="just">
              <a:lnSpc>
                <a:spcPct val="100000"/>
              </a:lnSpc>
              <a:buFont typeface="Arial"/>
              <a:buChar char="•"/>
            </a:pPr>
            <a:endParaRPr/>
          </a:p>
          <a:p>
            <a:pPr algn="just">
              <a:lnSpc>
                <a:spcPct val="100000"/>
              </a:lnSpc>
              <a:buFont typeface="Arial"/>
              <a:buChar char="•"/>
            </a:pPr>
            <a:endParaRPr/>
          </a:p>
          <a:p>
            <a:pPr algn="just">
              <a:lnSpc>
                <a:spcPct val="100000"/>
              </a:lnSpc>
              <a:buFont typeface="Arial"/>
              <a:buChar char="•"/>
            </a:pPr>
            <a:endParaRPr/>
          </a:p>
          <a:p>
            <a:pPr algn="just">
              <a:lnSpc>
                <a:spcPct val="100000"/>
              </a:lnSpc>
              <a:buFont typeface="Arial"/>
              <a:buChar char="•"/>
            </a:pPr>
            <a:endParaRPr/>
          </a:p>
          <a:p>
            <a:pPr algn="just">
              <a:lnSpc>
                <a:spcPct val="100000"/>
              </a:lnSpc>
              <a:buFont typeface="Arial"/>
              <a:buChar char="•"/>
            </a:pPr>
            <a:endParaRPr/>
          </a:p>
          <a:p>
            <a:pPr algn="just">
              <a:lnSpc>
                <a:spcPct val="100000"/>
              </a:lnSpc>
              <a:buFont typeface="Arial"/>
              <a:buChar char="•"/>
            </a:pPr>
            <a:endParaRPr/>
          </a:p>
          <a:p>
            <a:pPr algn="just">
              <a:lnSpc>
                <a:spcPct val="100000"/>
              </a:lnSpc>
              <a:buFont typeface="Arial"/>
              <a:buChar char="•"/>
            </a:pPr>
            <a:endParaRPr/>
          </a:p>
          <a:p>
            <a:pPr algn="just">
              <a:lnSpc>
                <a:spcPct val="100000"/>
              </a:lnSpc>
              <a:buFont typeface="Arial"/>
              <a:buChar char="•"/>
            </a:pPr>
            <a:endParaRPr/>
          </a:p>
          <a:p>
            <a:pPr algn="just">
              <a:lnSpc>
                <a:spcPct val="100000"/>
              </a:lnSpc>
              <a:buFont typeface="Arial"/>
              <a:buChar char="•"/>
            </a:pPr>
            <a:r>
              <a:rPr lang="es-GT" sz="1600" strike="noStrike">
                <a:solidFill>
                  <a:srgbClr val="000000"/>
                </a:solidFill>
                <a:latin typeface="Calibri"/>
                <a:ea typeface="DejaVu Sans"/>
              </a:rPr>
              <a:t>Podría confundir un error como “universiod”(la intención era  “universo”) y convertirlo a “universidad”</a:t>
            </a:r>
            <a:endParaRPr/>
          </a:p>
        </p:txBody>
      </p:sp>
      <p:pic>
        <p:nvPicPr>
          <p:cNvPr id="425" name="Picture 424"/>
          <p:cNvPicPr/>
          <p:nvPr/>
        </p:nvPicPr>
        <p:blipFill>
          <a:blip r:embed="rId2"/>
          <a:stretch/>
        </p:blipFill>
        <p:spPr>
          <a:xfrm>
            <a:off x="3139200" y="2395440"/>
            <a:ext cx="3412800" cy="17805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CustomShape 1"/>
          <p:cNvSpPr/>
          <p:nvPr/>
        </p:nvSpPr>
        <p:spPr>
          <a:xfrm>
            <a:off x="1008000" y="432000"/>
            <a:ext cx="8092080" cy="60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r>
              <a:rPr lang="es-GT" sz="2600" strike="noStrike">
                <a:solidFill>
                  <a:srgbClr val="002060"/>
                </a:solidFill>
                <a:latin typeface="Calibri"/>
                <a:ea typeface="DejaVu Sans"/>
              </a:rPr>
              <a:t>Tips y Técnicas Relacionadas</a:t>
            </a:r>
            <a:endParaRPr/>
          </a:p>
        </p:txBody>
      </p:sp>
      <p:sp>
        <p:nvSpPr>
          <p:cNvPr id="427" name="CustomShape 2"/>
          <p:cNvSpPr/>
          <p:nvPr/>
        </p:nvSpPr>
        <p:spPr>
          <a:xfrm>
            <a:off x="1544760" y="1105200"/>
            <a:ext cx="6158880" cy="478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ctr">
              <a:lnSpc>
                <a:spcPct val="100000"/>
              </a:lnSpc>
            </a:pPr>
            <a:r>
              <a:rPr lang="es-GT" sz="2400" b="1" strike="noStrike">
                <a:solidFill>
                  <a:srgbClr val="000000"/>
                </a:solidFill>
                <a:latin typeface="Calibri"/>
                <a:ea typeface="DejaVu Sans"/>
              </a:rPr>
              <a:t>Otros</a:t>
            </a:r>
            <a:endParaRPr/>
          </a:p>
        </p:txBody>
      </p:sp>
      <p:sp>
        <p:nvSpPr>
          <p:cNvPr id="428" name="CustomShape 3"/>
          <p:cNvSpPr/>
          <p:nvPr/>
        </p:nvSpPr>
        <p:spPr>
          <a:xfrm>
            <a:off x="352800" y="1583640"/>
            <a:ext cx="8502840" cy="2088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just">
              <a:lnSpc>
                <a:spcPct val="100000"/>
              </a:lnSpc>
              <a:buFont typeface="Arial"/>
              <a:buChar char="•"/>
            </a:pPr>
            <a:r>
              <a:rPr lang="es-GT" sz="1600" strike="noStrike">
                <a:solidFill>
                  <a:srgbClr val="000000"/>
                </a:solidFill>
                <a:latin typeface="Calibri"/>
                <a:ea typeface="DejaVu Sans"/>
              </a:rPr>
              <a:t>Case standarization: llevar todo a mayúsculas, o todo a minúsculas.</a:t>
            </a:r>
            <a:endParaRPr/>
          </a:p>
          <a:p>
            <a:pPr algn="just">
              <a:lnSpc>
                <a:spcPct val="100000"/>
              </a:lnSpc>
              <a:buFont typeface="Arial"/>
              <a:buChar char="•"/>
            </a:pPr>
            <a:r>
              <a:rPr lang="es-GT" sz="1600" strike="noStrike">
                <a:solidFill>
                  <a:srgbClr val="000000"/>
                </a:solidFill>
                <a:latin typeface="Calibri"/>
                <a:ea typeface="DejaVu Sans"/>
              </a:rPr>
              <a:t>Remover tildes,o bien corregir palabras no tildadas  a su versión correcta con tilde.</a:t>
            </a:r>
            <a:endParaRPr/>
          </a:p>
          <a:p>
            <a:pPr algn="just">
              <a:lnSpc>
                <a:spcPct val="100000"/>
              </a:lnSpc>
              <a:buFont typeface="Arial"/>
              <a:buChar char="•"/>
            </a:pPr>
            <a:r>
              <a:rPr lang="es-GT" sz="1600" strike="noStrike">
                <a:solidFill>
                  <a:srgbClr val="000000"/>
                </a:solidFill>
                <a:latin typeface="Calibri"/>
                <a:ea typeface="DejaVu Sans"/>
              </a:rPr>
              <a:t>Mapear a vocabulario estándar a través de sinónimos,por ejemplo: moto -&gt; motocicleta</a:t>
            </a:r>
            <a:endParaRPr/>
          </a:p>
          <a:p>
            <a:pPr algn="just">
              <a:lnSpc>
                <a:spcPct val="100000"/>
              </a:lnSpc>
              <a:buFont typeface="Arial"/>
              <a:buChar char="•"/>
            </a:pPr>
            <a:r>
              <a:rPr lang="es-GT" sz="1600" strike="noStrike">
                <a:solidFill>
                  <a:srgbClr val="000000"/>
                </a:solidFill>
                <a:latin typeface="Calibri"/>
                <a:ea typeface="DejaVu Sans"/>
              </a:rPr>
              <a:t>Corregir errores de escritura(o bien ignorarlos) .</a:t>
            </a:r>
            <a:endParaRPr/>
          </a:p>
          <a:p>
            <a:pPr algn="just">
              <a:lnSpc>
                <a:spcPct val="100000"/>
              </a:lnSpc>
              <a:buFont typeface="Arial"/>
              <a:buChar char="•"/>
            </a:pPr>
            <a:r>
              <a:rPr lang="es-GT" sz="1600" strike="noStrike">
                <a:solidFill>
                  <a:srgbClr val="000000"/>
                </a:solidFill>
                <a:latin typeface="Calibri"/>
                <a:ea typeface="DejaVu Sans"/>
              </a:rPr>
              <a:t>Eliminar tanto palabras muy frecuentes, como poco frecuentes.</a:t>
            </a:r>
            <a:endParaRPr/>
          </a:p>
          <a:p>
            <a:pPr algn="just">
              <a:lnSpc>
                <a:spcPct val="100000"/>
              </a:lnSpc>
              <a:buFont typeface="Arial"/>
              <a:buChar char="•"/>
            </a:pPr>
            <a:r>
              <a:rPr lang="es-GT" sz="1600" strike="noStrike">
                <a:solidFill>
                  <a:srgbClr val="000000"/>
                </a:solidFill>
                <a:latin typeface="Calibri"/>
                <a:ea typeface="DejaVu Sans"/>
              </a:rPr>
              <a:t>La lista es interminable, lo mejor es experimentar ,formular hipótesis y evaluar, data science! </a:t>
            </a:r>
            <a:endParaRPr/>
          </a:p>
        </p:txBody>
      </p:sp>
      <p:pic>
        <p:nvPicPr>
          <p:cNvPr id="429" name="Picture 428"/>
          <p:cNvPicPr/>
          <p:nvPr/>
        </p:nvPicPr>
        <p:blipFill>
          <a:blip r:embed="rId2"/>
          <a:stretch/>
        </p:blipFill>
        <p:spPr>
          <a:xfrm>
            <a:off x="3600000" y="3611520"/>
            <a:ext cx="1904760" cy="1428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CustomShape 1"/>
          <p:cNvSpPr/>
          <p:nvPr/>
        </p:nvSpPr>
        <p:spPr>
          <a:xfrm>
            <a:off x="2281320" y="281160"/>
            <a:ext cx="6106680" cy="571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s-GT" sz="3600" strike="noStrike">
                <a:solidFill>
                  <a:srgbClr val="00AACC"/>
                </a:solidFill>
                <a:latin typeface="Calibri"/>
                <a:ea typeface="DejaVu Sans"/>
              </a:rPr>
              <a:t>Procesamiento de Lenguaje Natural</a:t>
            </a:r>
            <a:endParaRPr/>
          </a:p>
        </p:txBody>
      </p:sp>
      <p:sp>
        <p:nvSpPr>
          <p:cNvPr id="348" name="CustomShape 2"/>
          <p:cNvSpPr/>
          <p:nvPr/>
        </p:nvSpPr>
        <p:spPr>
          <a:xfrm>
            <a:off x="2281320" y="1044720"/>
            <a:ext cx="6106680" cy="366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buFont typeface="Arial"/>
              <a:buChar char="•"/>
            </a:pPr>
            <a:r>
              <a:rPr lang="es-GT" sz="2400" strike="noStrike">
                <a:solidFill>
                  <a:srgbClr val="000000"/>
                </a:solidFill>
                <a:latin typeface="Calibri"/>
                <a:ea typeface="DejaVu Sans"/>
              </a:rPr>
              <a:t>Chatbots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s-GT" sz="2400" strike="noStrike">
                <a:solidFill>
                  <a:srgbClr val="000000"/>
                </a:solidFill>
                <a:latin typeface="Calibri"/>
                <a:ea typeface="DejaVu Sans"/>
              </a:rPr>
              <a:t>Traductores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s-GT" sz="2400" strike="noStrike">
                <a:solidFill>
                  <a:srgbClr val="000000"/>
                </a:solidFill>
                <a:latin typeface="Calibri"/>
                <a:ea typeface="DejaVu Sans"/>
              </a:rPr>
              <a:t>Deteccion de Spam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s-GT" sz="2400" strike="noStrike">
                <a:solidFill>
                  <a:srgbClr val="000000"/>
                </a:solidFill>
                <a:latin typeface="Calibri"/>
                <a:ea typeface="DejaVu Sans"/>
              </a:rPr>
              <a:t>Analisis de emociones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s-GT" sz="2400" strike="noStrike">
                <a:solidFill>
                  <a:srgbClr val="000000"/>
                </a:solidFill>
                <a:latin typeface="Calibri"/>
                <a:ea typeface="DejaVu Sans"/>
              </a:rPr>
              <a:t>Muchos mas...</a:t>
            </a:r>
            <a:endParaRPr/>
          </a:p>
        </p:txBody>
      </p:sp>
      <p:pic>
        <p:nvPicPr>
          <p:cNvPr id="349" name="Picture 348"/>
          <p:cNvPicPr/>
          <p:nvPr/>
        </p:nvPicPr>
        <p:blipFill>
          <a:blip r:embed="rId2"/>
          <a:stretch/>
        </p:blipFill>
        <p:spPr>
          <a:xfrm>
            <a:off x="6624000" y="1112040"/>
            <a:ext cx="2315520" cy="2343960"/>
          </a:xfrm>
          <a:prstGeom prst="rect">
            <a:avLst/>
          </a:prstGeom>
          <a:ln>
            <a:noFill/>
          </a:ln>
        </p:spPr>
      </p:pic>
      <p:pic>
        <p:nvPicPr>
          <p:cNvPr id="350" name="Picture 349"/>
          <p:cNvPicPr/>
          <p:nvPr/>
        </p:nvPicPr>
        <p:blipFill>
          <a:blip r:embed="rId3"/>
          <a:stretch/>
        </p:blipFill>
        <p:spPr>
          <a:xfrm>
            <a:off x="3024000" y="3096000"/>
            <a:ext cx="2891520" cy="18770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CustomShape 1"/>
          <p:cNvSpPr/>
          <p:nvPr/>
        </p:nvSpPr>
        <p:spPr>
          <a:xfrm>
            <a:off x="2281320" y="281160"/>
            <a:ext cx="6106680" cy="571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s-GT" sz="3600" strike="noStrike">
                <a:solidFill>
                  <a:srgbClr val="00AACC"/>
                </a:solidFill>
                <a:latin typeface="Calibri"/>
                <a:ea typeface="DejaVu Sans"/>
              </a:rPr>
              <a:t>Ejemplo: detección de Spam con ML</a:t>
            </a:r>
            <a:endParaRPr/>
          </a:p>
        </p:txBody>
      </p:sp>
      <p:sp>
        <p:nvSpPr>
          <p:cNvPr id="352" name="CustomShape 2"/>
          <p:cNvSpPr/>
          <p:nvPr/>
        </p:nvSpPr>
        <p:spPr>
          <a:xfrm>
            <a:off x="2281320" y="1044720"/>
            <a:ext cx="6106680" cy="366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buFont typeface="Arial"/>
              <a:buChar char="•"/>
            </a:pPr>
            <a:r>
              <a:rPr lang="es-GT" sz="2200" strike="noStrike" dirty="0">
                <a:solidFill>
                  <a:srgbClr val="000000"/>
                </a:solidFill>
                <a:latin typeface="Calibri"/>
                <a:ea typeface="DejaVu Sans"/>
              </a:rPr>
              <a:t>One-hot encoding: </a:t>
            </a:r>
            <a:r>
              <a:rPr lang="es-GT" sz="2200" strike="noStrike" dirty="0" smtClean="0">
                <a:solidFill>
                  <a:srgbClr val="000000"/>
                </a:solidFill>
                <a:latin typeface="Calibri"/>
                <a:ea typeface="DejaVu Sans"/>
              </a:rPr>
              <a:t>vocabulario</a:t>
            </a:r>
            <a:endParaRPr dirty="0"/>
          </a:p>
        </p:txBody>
      </p:sp>
      <p:pic>
        <p:nvPicPr>
          <p:cNvPr id="353" name="Picture 352"/>
          <p:cNvPicPr/>
          <p:nvPr/>
        </p:nvPicPr>
        <p:blipFill>
          <a:blip r:embed="rId2"/>
          <a:stretch/>
        </p:blipFill>
        <p:spPr>
          <a:xfrm>
            <a:off x="3744000" y="1825200"/>
            <a:ext cx="2592000" cy="982800"/>
          </a:xfrm>
          <a:prstGeom prst="rect">
            <a:avLst/>
          </a:prstGeom>
          <a:ln>
            <a:noFill/>
          </a:ln>
        </p:spPr>
      </p:pic>
      <p:pic>
        <p:nvPicPr>
          <p:cNvPr id="354" name="Picture 353"/>
          <p:cNvPicPr/>
          <p:nvPr/>
        </p:nvPicPr>
        <p:blipFill>
          <a:blip r:embed="rId3"/>
          <a:stretch/>
        </p:blipFill>
        <p:spPr>
          <a:xfrm>
            <a:off x="3240000" y="1512000"/>
            <a:ext cx="4176000" cy="32317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CustomShape 1"/>
          <p:cNvSpPr/>
          <p:nvPr/>
        </p:nvSpPr>
        <p:spPr>
          <a:xfrm>
            <a:off x="2281320" y="281160"/>
            <a:ext cx="6106680" cy="571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s-GT" sz="3600" strike="noStrike">
                <a:solidFill>
                  <a:srgbClr val="00AACC"/>
                </a:solidFill>
                <a:latin typeface="Calibri"/>
                <a:ea typeface="DejaVu Sans"/>
              </a:rPr>
              <a:t>Ejemplo: detección de Spam con ML</a:t>
            </a:r>
            <a:endParaRPr/>
          </a:p>
        </p:txBody>
      </p:sp>
      <p:sp>
        <p:nvSpPr>
          <p:cNvPr id="356" name="CustomShape 2"/>
          <p:cNvSpPr/>
          <p:nvPr/>
        </p:nvSpPr>
        <p:spPr>
          <a:xfrm>
            <a:off x="2281320" y="1044720"/>
            <a:ext cx="6106680" cy="366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buFont typeface="Arial"/>
              <a:buChar char="•"/>
            </a:pPr>
            <a:r>
              <a:rPr lang="es-GT" sz="2200" strike="noStrike" dirty="0">
                <a:solidFill>
                  <a:srgbClr val="000000"/>
                </a:solidFill>
                <a:latin typeface="Calibri"/>
                <a:ea typeface="DejaVu Sans"/>
              </a:rPr>
              <a:t>Regresión logística: algoritmo de ML</a:t>
            </a:r>
            <a:endParaRPr dirty="0"/>
          </a:p>
          <a:p>
            <a:pPr lvl="1">
              <a:lnSpc>
                <a:spcPct val="100000"/>
              </a:lnSpc>
              <a:buSzPct val="45000"/>
              <a:buFont typeface="StarSymbol"/>
              <a:buChar char=""/>
            </a:pPr>
            <a:r>
              <a:rPr lang="es-GT" sz="2200" strike="noStrike" dirty="0">
                <a:solidFill>
                  <a:srgbClr val="000000"/>
                </a:solidFill>
                <a:latin typeface="Calibri"/>
                <a:ea typeface="DejaVu Sans"/>
              </a:rPr>
              <a:t> X = palabras(one-hot encoding)</a:t>
            </a:r>
            <a:endParaRPr dirty="0"/>
          </a:p>
          <a:p>
            <a:pPr lvl="1">
              <a:lnSpc>
                <a:spcPct val="100000"/>
              </a:lnSpc>
              <a:buSzPct val="45000"/>
              <a:buFont typeface="StarSymbol"/>
              <a:buChar char=""/>
            </a:pPr>
            <a:r>
              <a:rPr lang="es-GT" sz="2200" strike="noStrike" dirty="0">
                <a:solidFill>
                  <a:srgbClr val="000000"/>
                </a:solidFill>
                <a:latin typeface="Calibri"/>
                <a:ea typeface="DejaVu Sans"/>
              </a:rPr>
              <a:t> Y = probabilidad de ser spam o </a:t>
            </a:r>
            <a:r>
              <a:rPr lang="es-GT" sz="2200" strike="noStrike" dirty="0" smtClean="0">
                <a:solidFill>
                  <a:srgbClr val="000000"/>
                </a:solidFill>
                <a:latin typeface="Calibri"/>
                <a:ea typeface="DejaVu Sans"/>
              </a:rPr>
              <a:t>no</a:t>
            </a:r>
            <a:r>
              <a:rPr lang="es-GT" dirty="0"/>
              <a:t/>
            </a:r>
            <a:br>
              <a:rPr lang="es-GT" dirty="0"/>
            </a:br>
            <a:r>
              <a:rPr lang="es-GT" dirty="0" smtClean="0"/>
              <a:t/>
            </a:r>
            <a:br>
              <a:rPr lang="es-GT" dirty="0" smtClean="0"/>
            </a:br>
            <a:r>
              <a:rPr lang="es-GT" dirty="0" smtClean="0"/>
              <a:t/>
            </a:r>
            <a:br>
              <a:rPr lang="es-GT" dirty="0" smtClean="0"/>
            </a:br>
            <a:r>
              <a:rPr lang="es-GT" dirty="0" smtClean="0"/>
              <a:t/>
            </a:r>
            <a:br>
              <a:rPr lang="es-GT" dirty="0" smtClean="0"/>
            </a:b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s-GT" sz="2200" strike="noStrike" dirty="0" smtClean="0">
                <a:solidFill>
                  <a:srgbClr val="000000"/>
                </a:solidFill>
                <a:latin typeface="Calibri"/>
                <a:ea typeface="DejaVu Sans"/>
              </a:rPr>
              <a:t>Dificultades?</a:t>
            </a:r>
            <a:endParaRPr lang="es-GT" dirty="0"/>
          </a:p>
          <a:p>
            <a:pPr lvl="1">
              <a:buFont typeface="Arial"/>
              <a:buChar char="•"/>
            </a:pPr>
            <a:r>
              <a:rPr lang="es-GT" sz="2200" strike="noStrike" dirty="0" smtClean="0">
                <a:solidFill>
                  <a:srgbClr val="000000"/>
                </a:solidFill>
                <a:latin typeface="Calibri"/>
                <a:ea typeface="DejaVu Sans"/>
              </a:rPr>
              <a:t>Vocabulario </a:t>
            </a:r>
            <a:r>
              <a:rPr lang="es-GT" sz="2200" strike="noStrike" dirty="0">
                <a:solidFill>
                  <a:srgbClr val="000000"/>
                </a:solidFill>
                <a:latin typeface="Calibri"/>
                <a:ea typeface="DejaVu Sans"/>
              </a:rPr>
              <a:t>demasiado </a:t>
            </a:r>
            <a:r>
              <a:rPr lang="es-GT" sz="2200" strike="noStrike" dirty="0" smtClean="0">
                <a:solidFill>
                  <a:srgbClr val="000000"/>
                </a:solidFill>
                <a:latin typeface="Calibri"/>
                <a:ea typeface="DejaVu Sans"/>
              </a:rPr>
              <a:t>grande</a:t>
            </a:r>
            <a:endParaRPr lang="es-GT" dirty="0"/>
          </a:p>
          <a:p>
            <a:pPr lvl="1">
              <a:buFont typeface="Arial"/>
              <a:buChar char="•"/>
            </a:pPr>
            <a:r>
              <a:rPr lang="es-GT" sz="2200" strike="noStrike" dirty="0" smtClean="0">
                <a:solidFill>
                  <a:srgbClr val="000000"/>
                </a:solidFill>
                <a:latin typeface="Calibri"/>
                <a:ea typeface="DejaVu Sans"/>
              </a:rPr>
              <a:t>Algoritmo </a:t>
            </a:r>
            <a:r>
              <a:rPr lang="es-GT" sz="2200" strike="noStrike" dirty="0">
                <a:solidFill>
                  <a:srgbClr val="000000"/>
                </a:solidFill>
                <a:latin typeface="Calibri"/>
                <a:ea typeface="DejaVu Sans"/>
              </a:rPr>
              <a:t>lineal</a:t>
            </a:r>
            <a:endParaRPr dirty="0"/>
          </a:p>
        </p:txBody>
      </p:sp>
      <p:pic>
        <p:nvPicPr>
          <p:cNvPr id="357" name="Picture 356"/>
          <p:cNvPicPr/>
          <p:nvPr/>
        </p:nvPicPr>
        <p:blipFill>
          <a:blip r:embed="rId2"/>
          <a:stretch/>
        </p:blipFill>
        <p:spPr>
          <a:xfrm>
            <a:off x="4104000" y="2232000"/>
            <a:ext cx="2592000" cy="9828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CustomShape 1"/>
          <p:cNvSpPr/>
          <p:nvPr/>
        </p:nvSpPr>
        <p:spPr>
          <a:xfrm>
            <a:off x="2281320" y="281160"/>
            <a:ext cx="6106680" cy="571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s-GT" sz="3600" strike="noStrike">
                <a:solidFill>
                  <a:srgbClr val="00AACC"/>
                </a:solidFill>
                <a:latin typeface="Calibri"/>
                <a:ea typeface="DejaVu Sans"/>
              </a:rPr>
              <a:t>Lineal vs No Linear</a:t>
            </a:r>
            <a:endParaRPr/>
          </a:p>
        </p:txBody>
      </p:sp>
      <p:sp>
        <p:nvSpPr>
          <p:cNvPr id="359" name="CustomShape 2"/>
          <p:cNvSpPr/>
          <p:nvPr/>
        </p:nvSpPr>
        <p:spPr>
          <a:xfrm>
            <a:off x="2281320" y="1044720"/>
            <a:ext cx="6106680" cy="366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360" name="Picture 359"/>
          <p:cNvPicPr/>
          <p:nvPr/>
        </p:nvPicPr>
        <p:blipFill>
          <a:blip r:embed="rId2"/>
          <a:stretch/>
        </p:blipFill>
        <p:spPr>
          <a:xfrm>
            <a:off x="2344320" y="1414800"/>
            <a:ext cx="2623680" cy="1897200"/>
          </a:xfrm>
          <a:prstGeom prst="rect">
            <a:avLst/>
          </a:prstGeom>
          <a:ln>
            <a:noFill/>
          </a:ln>
        </p:spPr>
      </p:pic>
      <p:pic>
        <p:nvPicPr>
          <p:cNvPr id="361" name="Picture 360"/>
          <p:cNvPicPr/>
          <p:nvPr/>
        </p:nvPicPr>
        <p:blipFill>
          <a:blip r:embed="rId3"/>
          <a:stretch/>
        </p:blipFill>
        <p:spPr>
          <a:xfrm>
            <a:off x="5904000" y="1368000"/>
            <a:ext cx="2736000" cy="1893240"/>
          </a:xfrm>
          <a:prstGeom prst="rect">
            <a:avLst/>
          </a:prstGeom>
          <a:ln>
            <a:noFill/>
          </a:ln>
        </p:spPr>
      </p:pic>
      <p:sp>
        <p:nvSpPr>
          <p:cNvPr id="362" name="TextShape 3"/>
          <p:cNvSpPr txBox="1"/>
          <p:nvPr/>
        </p:nvSpPr>
        <p:spPr>
          <a:xfrm>
            <a:off x="2410920" y="3456000"/>
            <a:ext cx="2485080" cy="346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s-GT">
                <a:latin typeface="Arial"/>
              </a:rPr>
              <a:t>Linealmente separable</a:t>
            </a:r>
            <a:endParaRPr/>
          </a:p>
        </p:txBody>
      </p:sp>
      <p:sp>
        <p:nvSpPr>
          <p:cNvPr id="363" name="TextShape 4"/>
          <p:cNvSpPr txBox="1"/>
          <p:nvPr/>
        </p:nvSpPr>
        <p:spPr>
          <a:xfrm>
            <a:off x="5803920" y="3397680"/>
            <a:ext cx="2764080" cy="346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s-GT">
                <a:latin typeface="Arial"/>
              </a:rPr>
              <a:t>No linealmente separable</a:t>
            </a:r>
            <a:endParaRPr/>
          </a:p>
        </p:txBody>
      </p:sp>
      <p:sp>
        <p:nvSpPr>
          <p:cNvPr id="364" name="TextShape 5"/>
          <p:cNvSpPr txBox="1"/>
          <p:nvPr/>
        </p:nvSpPr>
        <p:spPr>
          <a:xfrm>
            <a:off x="4028266" y="4052340"/>
            <a:ext cx="3157694" cy="346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s-GT" dirty="0">
                <a:latin typeface="Arial"/>
              </a:rPr>
              <a:t>Créditos: Luis Serrano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CustomShape 1"/>
          <p:cNvSpPr/>
          <p:nvPr/>
        </p:nvSpPr>
        <p:spPr>
          <a:xfrm>
            <a:off x="2281320" y="281160"/>
            <a:ext cx="6106680" cy="571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s-GT" sz="3600" strike="noStrike">
                <a:solidFill>
                  <a:srgbClr val="00AACC"/>
                </a:solidFill>
                <a:latin typeface="Calibri"/>
                <a:ea typeface="DejaVu Sans"/>
              </a:rPr>
              <a:t>Ejemplo: Análisis de emoción</a:t>
            </a:r>
            <a:endParaRPr/>
          </a:p>
        </p:txBody>
      </p:sp>
      <p:sp>
        <p:nvSpPr>
          <p:cNvPr id="366" name="CustomShape 2"/>
          <p:cNvSpPr/>
          <p:nvPr/>
        </p:nvSpPr>
        <p:spPr>
          <a:xfrm>
            <a:off x="2281320" y="1044720"/>
            <a:ext cx="6106680" cy="366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67" name="TextShape 3"/>
          <p:cNvSpPr txBox="1"/>
          <p:nvPr/>
        </p:nvSpPr>
        <p:spPr>
          <a:xfrm>
            <a:off x="2104920" y="1080000"/>
            <a:ext cx="7015320" cy="22708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marL="285750" indent="-285750">
              <a:buSzPct val="45000"/>
              <a:buFont typeface="Arial" charset="0"/>
              <a:buChar char="•"/>
            </a:pPr>
            <a:r>
              <a:rPr lang="es-GT" sz="1700" dirty="0">
                <a:latin typeface="Arial"/>
              </a:rPr>
              <a:t>Identificar a partir del texto escrito por una persona, sus emociones </a:t>
            </a:r>
            <a:r>
              <a:rPr lang="es-GT" sz="1700" dirty="0" smtClean="0">
                <a:latin typeface="Arial"/>
              </a:rPr>
              <a:t>o actitud</a:t>
            </a:r>
            <a:r>
              <a:rPr lang="es-GT" sz="1700" dirty="0">
                <a:latin typeface="Arial"/>
              </a:rPr>
              <a:t>:</a:t>
            </a:r>
            <a:endParaRPr dirty="0"/>
          </a:p>
          <a:p>
            <a:pPr marL="742950" lvl="1" indent="-285750">
              <a:buSzPct val="45000"/>
              <a:buFont typeface="Arial" charset="0"/>
              <a:buChar char="•"/>
            </a:pPr>
            <a:r>
              <a:rPr lang="es-GT" sz="1700" dirty="0">
                <a:latin typeface="Arial"/>
              </a:rPr>
              <a:t>Comentario positivo vs negativo</a:t>
            </a:r>
            <a:endParaRPr dirty="0"/>
          </a:p>
          <a:p>
            <a:pPr marL="742950" lvl="1" indent="-285750">
              <a:buSzPct val="45000"/>
              <a:buFont typeface="Arial" charset="0"/>
              <a:buChar char="•"/>
            </a:pPr>
            <a:r>
              <a:rPr lang="es-GT" sz="1700" dirty="0">
                <a:latin typeface="Arial"/>
              </a:rPr>
              <a:t>Ofensivo/no ofensivo</a:t>
            </a:r>
            <a:endParaRPr dirty="0"/>
          </a:p>
          <a:p>
            <a:pPr marL="742950" lvl="1" indent="-285750">
              <a:buSzPct val="45000"/>
              <a:buFont typeface="Arial" charset="0"/>
              <a:buChar char="•"/>
            </a:pPr>
            <a:r>
              <a:rPr lang="es-GT" sz="1700" dirty="0">
                <a:latin typeface="Arial"/>
              </a:rPr>
              <a:t>Le agrada/no le agrada</a:t>
            </a:r>
            <a:endParaRPr dirty="0"/>
          </a:p>
          <a:p>
            <a:pPr marL="742950" lvl="1" indent="-285750">
              <a:buSzPct val="45000"/>
              <a:buFont typeface="Arial" charset="0"/>
              <a:buChar char="•"/>
            </a:pPr>
            <a:r>
              <a:rPr lang="es-GT" sz="1700" dirty="0">
                <a:latin typeface="Arial"/>
              </a:rPr>
              <a:t>Triste/feliz</a:t>
            </a:r>
            <a:endParaRPr dirty="0"/>
          </a:p>
          <a:p>
            <a:pPr marL="285750" indent="-285750">
              <a:buSzPct val="45000"/>
              <a:buFont typeface="Arial" charset="0"/>
              <a:buChar char="•"/>
            </a:pPr>
            <a:r>
              <a:rPr lang="es-GT" sz="1700" dirty="0">
                <a:latin typeface="Arial"/>
              </a:rPr>
              <a:t>Cuando escribes un comentario a un producto en Amazon, </a:t>
            </a:r>
            <a:r>
              <a:rPr lang="es-GT" sz="1700" dirty="0" smtClean="0">
                <a:latin typeface="Arial"/>
              </a:rPr>
              <a:t>su sistema </a:t>
            </a:r>
            <a:r>
              <a:rPr lang="es-GT" sz="1700" dirty="0">
                <a:latin typeface="Arial"/>
              </a:rPr>
              <a:t>de IA sabe si tu comentario es positivo o no solo a </a:t>
            </a:r>
            <a:r>
              <a:rPr lang="es-GT" sz="1700" dirty="0" smtClean="0">
                <a:latin typeface="Arial"/>
              </a:rPr>
              <a:t>partir del </a:t>
            </a:r>
            <a:r>
              <a:rPr lang="es-GT" sz="1700" dirty="0">
                <a:latin typeface="Arial"/>
              </a:rPr>
              <a:t>texto.  </a:t>
            </a:r>
            <a:endParaRPr dirty="0"/>
          </a:p>
        </p:txBody>
      </p:sp>
      <p:sp>
        <p:nvSpPr>
          <p:cNvPr id="368" name="TextShape 4"/>
          <p:cNvSpPr txBox="1"/>
          <p:nvPr/>
        </p:nvSpPr>
        <p:spPr>
          <a:xfrm>
            <a:off x="2232000" y="2520000"/>
            <a:ext cx="180720" cy="346320"/>
          </a:xfrm>
          <a:prstGeom prst="rect">
            <a:avLst/>
          </a:prstGeom>
          <a:noFill/>
          <a:ln>
            <a:noFill/>
          </a:ln>
        </p:spPr>
      </p:sp>
      <p:pic>
        <p:nvPicPr>
          <p:cNvPr id="369" name="Picture 368"/>
          <p:cNvPicPr/>
          <p:nvPr/>
        </p:nvPicPr>
        <p:blipFill>
          <a:blip r:embed="rId2"/>
          <a:stretch/>
        </p:blipFill>
        <p:spPr>
          <a:xfrm>
            <a:off x="3672000" y="3168000"/>
            <a:ext cx="4104000" cy="1056960"/>
          </a:xfrm>
          <a:prstGeom prst="rect">
            <a:avLst/>
          </a:prstGeom>
          <a:ln>
            <a:noFill/>
          </a:ln>
        </p:spPr>
      </p:pic>
      <p:sp>
        <p:nvSpPr>
          <p:cNvPr id="370" name="TextShape 5"/>
          <p:cNvSpPr txBox="1"/>
          <p:nvPr/>
        </p:nvSpPr>
        <p:spPr>
          <a:xfrm>
            <a:off x="4320000" y="4304880"/>
            <a:ext cx="3102776" cy="346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s-GT">
                <a:latin typeface="Arial"/>
              </a:rPr>
              <a:t>Creditos: Michel Bruley</a:t>
            </a:r>
            <a:endParaRPr/>
          </a:p>
        </p:txBody>
      </p:sp>
      <p:sp>
        <p:nvSpPr>
          <p:cNvPr id="371" name="TextShape 6"/>
          <p:cNvSpPr txBox="1"/>
          <p:nvPr/>
        </p:nvSpPr>
        <p:spPr>
          <a:xfrm>
            <a:off x="3538800" y="4651200"/>
            <a:ext cx="4849200" cy="4266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s-GT" dirty="0">
                <a:latin typeface="Arial"/>
                <a:hlinkClick r:id="rId3" invalidUrl="https://github.com/llealgt/machine_learning_foundations_case_study_approach/blob/master/My Analyzing products sentiment.ipynb"/>
              </a:rPr>
              <a:t>Ejemplo en Python. Creditos: Luis Leal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CustomShape 1"/>
          <p:cNvSpPr/>
          <p:nvPr/>
        </p:nvSpPr>
        <p:spPr>
          <a:xfrm>
            <a:off x="2281320" y="281160"/>
            <a:ext cx="6106680" cy="571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s-GT" sz="3600" strike="noStrike">
                <a:solidFill>
                  <a:srgbClr val="00AACC"/>
                </a:solidFill>
                <a:latin typeface="Calibri"/>
                <a:ea typeface="DejaVu Sans"/>
              </a:rPr>
              <a:t>Deep learning y redes neuronales</a:t>
            </a:r>
            <a:endParaRPr/>
          </a:p>
        </p:txBody>
      </p:sp>
      <p:sp>
        <p:nvSpPr>
          <p:cNvPr id="373" name="CustomShape 2"/>
          <p:cNvSpPr/>
          <p:nvPr/>
        </p:nvSpPr>
        <p:spPr>
          <a:xfrm>
            <a:off x="2281320" y="1044720"/>
            <a:ext cx="6106680" cy="366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2900" indent="-342900">
              <a:lnSpc>
                <a:spcPct val="100000"/>
              </a:lnSpc>
              <a:buSzPct val="45000"/>
              <a:buFont typeface="Arial" charset="0"/>
              <a:buChar char="•"/>
            </a:pPr>
            <a:r>
              <a:rPr lang="es-GT" sz="2400" strike="noStrike" dirty="0">
                <a:solidFill>
                  <a:srgbClr val="000000"/>
                </a:solidFill>
                <a:latin typeface="Calibri"/>
                <a:ea typeface="DejaVu Sans"/>
              </a:rPr>
              <a:t>Pueden representar relaciones semánticas jerárquicas en datos.</a:t>
            </a:r>
            <a:endParaRPr dirty="0"/>
          </a:p>
          <a:p>
            <a:pPr marL="342900" indent="-342900">
              <a:lnSpc>
                <a:spcPct val="100000"/>
              </a:lnSpc>
              <a:buSzPct val="45000"/>
              <a:buFont typeface="Arial" charset="0"/>
              <a:buChar char="•"/>
            </a:pPr>
            <a:r>
              <a:rPr lang="es-GT" sz="2400" strike="noStrike" dirty="0">
                <a:solidFill>
                  <a:srgbClr val="000000"/>
                </a:solidFill>
                <a:latin typeface="Calibri"/>
                <a:ea typeface="DejaVu Sans"/>
              </a:rPr>
              <a:t>Pueden aproximar funciones no lineales complejas.</a:t>
            </a:r>
            <a:endParaRPr dirty="0"/>
          </a:p>
          <a:p>
            <a:pPr>
              <a:lnSpc>
                <a:spcPct val="100000"/>
              </a:lnSpc>
              <a:buSzPct val="45000"/>
              <a:buFont typeface="StarSymbol"/>
              <a:buChar char=""/>
            </a:pPr>
            <a:endParaRPr dirty="0"/>
          </a:p>
        </p:txBody>
      </p:sp>
      <p:pic>
        <p:nvPicPr>
          <p:cNvPr id="374" name="Picture 373"/>
          <p:cNvPicPr/>
          <p:nvPr/>
        </p:nvPicPr>
        <p:blipFill>
          <a:blip r:embed="rId2"/>
          <a:stretch/>
        </p:blipFill>
        <p:spPr>
          <a:xfrm>
            <a:off x="2520000" y="3168000"/>
            <a:ext cx="1800000" cy="1008000"/>
          </a:xfrm>
          <a:prstGeom prst="rect">
            <a:avLst/>
          </a:prstGeom>
          <a:ln>
            <a:noFill/>
          </a:ln>
        </p:spPr>
      </p:pic>
      <p:pic>
        <p:nvPicPr>
          <p:cNvPr id="375" name="Picture 374"/>
          <p:cNvPicPr/>
          <p:nvPr/>
        </p:nvPicPr>
        <p:blipFill>
          <a:blip r:embed="rId3"/>
          <a:stretch/>
        </p:blipFill>
        <p:spPr>
          <a:xfrm>
            <a:off x="5256000" y="2520000"/>
            <a:ext cx="3240000" cy="23508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CustomShape 1"/>
          <p:cNvSpPr/>
          <p:nvPr/>
        </p:nvSpPr>
        <p:spPr>
          <a:xfrm>
            <a:off x="2281320" y="281160"/>
            <a:ext cx="6106680" cy="571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s-GT" sz="3200" strike="noStrike">
                <a:solidFill>
                  <a:srgbClr val="00AACC"/>
                </a:solidFill>
                <a:latin typeface="Calibri"/>
                <a:ea typeface="DejaVu Sans"/>
              </a:rPr>
              <a:t>Ejemplo:Análisis de emoción con DL</a:t>
            </a:r>
            <a:endParaRPr/>
          </a:p>
        </p:txBody>
      </p:sp>
      <p:pic>
        <p:nvPicPr>
          <p:cNvPr id="377" name="Picture 376"/>
          <p:cNvPicPr/>
          <p:nvPr/>
        </p:nvPicPr>
        <p:blipFill>
          <a:blip r:embed="rId2"/>
          <a:stretch/>
        </p:blipFill>
        <p:spPr>
          <a:xfrm>
            <a:off x="3888000" y="1072800"/>
            <a:ext cx="3528000" cy="2167200"/>
          </a:xfrm>
          <a:prstGeom prst="rect">
            <a:avLst/>
          </a:prstGeom>
          <a:ln>
            <a:noFill/>
          </a:ln>
        </p:spPr>
      </p:pic>
      <p:pic>
        <p:nvPicPr>
          <p:cNvPr id="378" name="Picture 377"/>
          <p:cNvPicPr/>
          <p:nvPr/>
        </p:nvPicPr>
        <p:blipFill>
          <a:blip r:embed="rId3"/>
          <a:stretch/>
        </p:blipFill>
        <p:spPr>
          <a:xfrm>
            <a:off x="4032000" y="3326400"/>
            <a:ext cx="3600000" cy="17136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63</TotalTime>
  <Words>878</Words>
  <Application>Microsoft Macintosh PowerPoint</Application>
  <PresentationFormat>On-screen Show (16:9)</PresentationFormat>
  <Paragraphs>120</Paragraphs>
  <Slides>25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9</vt:i4>
      </vt:variant>
      <vt:variant>
        <vt:lpstr>Slide Titles</vt:lpstr>
      </vt:variant>
      <vt:variant>
        <vt:i4>25</vt:i4>
      </vt:variant>
    </vt:vector>
  </HeadingPairs>
  <TitlesOfParts>
    <vt:vector size="41" baseType="lpstr">
      <vt:lpstr>Calibri</vt:lpstr>
      <vt:lpstr>Courier New</vt:lpstr>
      <vt:lpstr>DejaVu Sans</vt:lpstr>
      <vt:lpstr>Liberation Serif</vt:lpstr>
      <vt:lpstr>StarSymbol</vt:lpstr>
      <vt:lpstr>Times New Roman</vt:lpstr>
      <vt:lpstr>Arial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Microsoft Office User</cp:lastModifiedBy>
  <cp:revision>17</cp:revision>
  <dcterms:modified xsi:type="dcterms:W3CDTF">2017-09-07T18:08:11Z</dcterms:modified>
</cp:coreProperties>
</file>